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76"/>
  </p:notesMasterIdLst>
  <p:handoutMasterIdLst>
    <p:handoutMasterId r:id="rId77"/>
  </p:handoutMasterIdLst>
  <p:sldIdLst>
    <p:sldId id="256" r:id="rId2"/>
    <p:sldId id="257" r:id="rId3"/>
    <p:sldId id="396" r:id="rId4"/>
    <p:sldId id="329" r:id="rId5"/>
    <p:sldId id="337" r:id="rId6"/>
    <p:sldId id="338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416" r:id="rId16"/>
    <p:sldId id="420" r:id="rId17"/>
    <p:sldId id="348" r:id="rId18"/>
    <p:sldId id="349" r:id="rId19"/>
    <p:sldId id="410" r:id="rId20"/>
    <p:sldId id="350" r:id="rId21"/>
    <p:sldId id="351" r:id="rId22"/>
    <p:sldId id="352" r:id="rId23"/>
    <p:sldId id="353" r:id="rId24"/>
    <p:sldId id="400" r:id="rId25"/>
    <p:sldId id="401" r:id="rId26"/>
    <p:sldId id="406" r:id="rId27"/>
    <p:sldId id="356" r:id="rId28"/>
    <p:sldId id="357" r:id="rId29"/>
    <p:sldId id="358" r:id="rId30"/>
    <p:sldId id="359" r:id="rId31"/>
    <p:sldId id="360" r:id="rId32"/>
    <p:sldId id="402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411" r:id="rId44"/>
    <p:sldId id="372" r:id="rId45"/>
    <p:sldId id="374" r:id="rId46"/>
    <p:sldId id="373" r:id="rId47"/>
    <p:sldId id="412" r:id="rId48"/>
    <p:sldId id="407" r:id="rId49"/>
    <p:sldId id="376" r:id="rId50"/>
    <p:sldId id="403" r:id="rId51"/>
    <p:sldId id="417" r:id="rId52"/>
    <p:sldId id="421" r:id="rId53"/>
    <p:sldId id="377" r:id="rId54"/>
    <p:sldId id="408" r:id="rId55"/>
    <p:sldId id="378" r:id="rId56"/>
    <p:sldId id="379" r:id="rId57"/>
    <p:sldId id="380" r:id="rId58"/>
    <p:sldId id="381" r:id="rId59"/>
    <p:sldId id="382" r:id="rId60"/>
    <p:sldId id="371" r:id="rId61"/>
    <p:sldId id="395" r:id="rId62"/>
    <p:sldId id="383" r:id="rId63"/>
    <p:sldId id="384" r:id="rId64"/>
    <p:sldId id="404" r:id="rId65"/>
    <p:sldId id="405" r:id="rId66"/>
    <p:sldId id="419" r:id="rId67"/>
    <p:sldId id="409" r:id="rId68"/>
    <p:sldId id="385" r:id="rId69"/>
    <p:sldId id="413" r:id="rId70"/>
    <p:sldId id="415" r:id="rId71"/>
    <p:sldId id="414" r:id="rId72"/>
    <p:sldId id="386" r:id="rId73"/>
    <p:sldId id="387" r:id="rId74"/>
    <p:sldId id="391" r:id="rId7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3399"/>
    <a:srgbClr val="0033CC"/>
    <a:srgbClr val="3333FF"/>
    <a:srgbClr val="FF0000"/>
    <a:srgbClr val="D5DCE3"/>
    <a:srgbClr val="D99529"/>
    <a:srgbClr val="41576A"/>
    <a:srgbClr val="EDA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5" autoAdjust="0"/>
    <p:restoredTop sz="92007" autoAdjust="0"/>
  </p:normalViewPr>
  <p:slideViewPr>
    <p:cSldViewPr>
      <p:cViewPr varScale="1">
        <p:scale>
          <a:sx n="49" d="100"/>
          <a:sy n="49" d="100"/>
        </p:scale>
        <p:origin x="5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5848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3101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BCDD8-C52B-4D2B-ABD2-2E587B4E0C0E}" type="datetimeFigureOut">
              <a:rPr lang="en-US" smtClean="0"/>
              <a:t>4/9/2019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A4B58-614E-4F76-B43D-28D8C94B24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6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5E09CBF8-74A8-43E1-BAF0-EB4799235F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5502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76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414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237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129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9512" y="3717032"/>
            <a:ext cx="6408712" cy="648072"/>
          </a:xfrm>
        </p:spPr>
        <p:txBody>
          <a:bodyPr anchor="t"/>
          <a:lstStyle>
            <a:lvl1pPr algn="l">
              <a:spcBef>
                <a:spcPts val="0"/>
              </a:spcBef>
              <a:spcAft>
                <a:spcPts val="600"/>
              </a:spcAft>
              <a:defRPr sz="3600" baseline="0">
                <a:solidFill>
                  <a:srgbClr val="005085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Chapter x</a:t>
            </a:r>
            <a:br>
              <a:rPr lang="en-US" dirty="0"/>
            </a:br>
            <a:r>
              <a:rPr lang="en-US" dirty="0"/>
              <a:t>Chapter 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5776" y="6304235"/>
            <a:ext cx="6516464" cy="365125"/>
          </a:xfrm>
          <a:prstGeom prst="rect">
            <a:avLst/>
          </a:prstGeom>
        </p:spPr>
        <p:txBody>
          <a:bodyPr/>
          <a:lstStyle>
            <a:lvl1pPr>
              <a:defRPr sz="800" b="0">
                <a:solidFill>
                  <a:schemeClr val="bg1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pPr algn="r"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92528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colo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6363"/>
            <a:ext cx="9144000" cy="7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684" y="274638"/>
            <a:ext cx="7308812" cy="814102"/>
          </a:xfrm>
        </p:spPr>
        <p:txBody>
          <a:bodyPr>
            <a:normAutofit/>
          </a:bodyPr>
          <a:lstStyle>
            <a:lvl1pPr algn="l">
              <a:defRPr sz="3000"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4605375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31800" y="6356350"/>
            <a:ext cx="6121400" cy="365125"/>
          </a:xfrm>
          <a:prstGeom prst="rect">
            <a:avLst/>
          </a:prstGeom>
        </p:spPr>
        <p:txBody>
          <a:bodyPr/>
          <a:lstStyle>
            <a:lvl1pPr algn="just">
              <a:defRPr sz="800" b="0">
                <a:solidFill>
                  <a:schemeClr val="bg1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b="1">
                <a:solidFill>
                  <a:schemeClr val="tx1">
                    <a:tint val="7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pPr>
              <a:defRPr/>
            </a:pPr>
            <a:fld id="{DC70C209-EA03-48F9-820C-108C5D54F1B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/>
          <a:srcRect l="16519"/>
          <a:stretch/>
        </p:blipFill>
        <p:spPr>
          <a:xfrm>
            <a:off x="-9878" y="-20892"/>
            <a:ext cx="1728192" cy="140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and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colo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6363"/>
            <a:ext cx="9144000" cy="7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684" y="274638"/>
            <a:ext cx="6959116" cy="814102"/>
          </a:xfrm>
        </p:spPr>
        <p:txBody>
          <a:bodyPr>
            <a:normAutofit/>
          </a:bodyPr>
          <a:lstStyle>
            <a:lvl1pPr algn="l">
              <a:defRPr sz="3200"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4114800" cy="46053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b="1">
                <a:solidFill>
                  <a:schemeClr val="tx1">
                    <a:tint val="7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pPr>
              <a:defRPr/>
            </a:pPr>
            <a:fld id="{DC70C209-EA03-48F9-820C-108C5D54F1B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/>
          <a:srcRect l="16519"/>
          <a:stretch/>
        </p:blipFill>
        <p:spPr>
          <a:xfrm>
            <a:off x="-9878" y="-20892"/>
            <a:ext cx="1728192" cy="1406796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31800" y="6356350"/>
            <a:ext cx="6121400" cy="365125"/>
          </a:xfrm>
          <a:prstGeom prst="rect">
            <a:avLst/>
          </a:prstGeom>
        </p:spPr>
        <p:txBody>
          <a:bodyPr/>
          <a:lstStyle>
            <a:lvl1pPr algn="just">
              <a:defRPr sz="800" b="0">
                <a:solidFill>
                  <a:schemeClr val="bg1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891466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9E1675-7149-4FE9-830D-84772806825A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31800" y="6356350"/>
            <a:ext cx="6121400" cy="365125"/>
          </a:xfrm>
          <a:prstGeom prst="rect">
            <a:avLst/>
          </a:prstGeom>
        </p:spPr>
        <p:txBody>
          <a:bodyPr/>
          <a:lstStyle>
            <a:lvl1pPr algn="just">
              <a:defRPr sz="800" b="0">
                <a:solidFill>
                  <a:schemeClr val="bg1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2427924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CF4BC1-68F0-4854-86F2-55822DB9EC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31800" y="6356350"/>
            <a:ext cx="6121400" cy="365125"/>
          </a:xfrm>
          <a:prstGeom prst="rect">
            <a:avLst/>
          </a:prstGeom>
        </p:spPr>
        <p:txBody>
          <a:bodyPr/>
          <a:lstStyle>
            <a:lvl1pPr algn="just">
              <a:defRPr sz="800" b="0">
                <a:solidFill>
                  <a:schemeClr val="bg1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93627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colo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6363"/>
            <a:ext cx="9144000" cy="7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684" y="274638"/>
            <a:ext cx="6959116" cy="814102"/>
          </a:xfrm>
        </p:spPr>
        <p:txBody>
          <a:bodyPr>
            <a:normAutofit/>
          </a:bodyPr>
          <a:lstStyle>
            <a:lvl1pPr algn="l">
              <a:defRPr sz="3200"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b="1">
                <a:solidFill>
                  <a:schemeClr val="tx1">
                    <a:tint val="7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pPr>
              <a:defRPr/>
            </a:pPr>
            <a:fld id="{DC70C209-EA03-48F9-820C-108C5D54F1B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/>
          <a:srcRect l="16519"/>
          <a:stretch/>
        </p:blipFill>
        <p:spPr>
          <a:xfrm>
            <a:off x="-9878" y="-20892"/>
            <a:ext cx="1728192" cy="1406796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31800" y="6356350"/>
            <a:ext cx="6121400" cy="365125"/>
          </a:xfrm>
          <a:prstGeom prst="rect">
            <a:avLst/>
          </a:prstGeom>
        </p:spPr>
        <p:txBody>
          <a:bodyPr/>
          <a:lstStyle>
            <a:lvl1pPr algn="just">
              <a:defRPr sz="800" b="0">
                <a:solidFill>
                  <a:schemeClr val="bg1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262949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727200" y="274638"/>
            <a:ext cx="695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878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ea typeface="Arial" charset="0"/>
                <a:cs typeface="Arial" charset="0"/>
              </a:defRPr>
            </a:lvl1pPr>
          </a:lstStyle>
          <a:p>
            <a:fld id="{EACF4BC1-68F0-4854-86F2-55822DB9EC0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8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Chapter 2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  <a:latin typeface="Ebrima" charset="0"/>
                <a:ea typeface="Ebrima" charset="0"/>
                <a:cs typeface="Ebrima" charset="0"/>
              </a:rPr>
              <a:t>The System Unit, Processing, and Memory</a:t>
            </a:r>
            <a:br>
              <a:rPr lang="en-US" b="1" dirty="0">
                <a:latin typeface="Ebrima" charset="0"/>
                <a:ea typeface="Ebrima" charset="0"/>
                <a:cs typeface="Ebrima" charset="0"/>
              </a:rPr>
            </a:b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Coding Systems for Text-Based Data:</a:t>
            </a:r>
            <a:br>
              <a:rPr lang="en-US" sz="3200" dirty="0"/>
            </a:br>
            <a:r>
              <a:rPr lang="en-US" sz="3200" dirty="0"/>
              <a:t>Unicode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Unicode</a:t>
            </a:r>
          </a:p>
          <a:p>
            <a:pPr lvl="1"/>
            <a:r>
              <a:rPr lang="en-US" dirty="0"/>
              <a:t>Newer code consisting of 8 to 32 bits per character</a:t>
            </a:r>
          </a:p>
          <a:p>
            <a:pPr lvl="1"/>
            <a:r>
              <a:rPr lang="en-US" dirty="0"/>
              <a:t>Universal coding standard designed to represent text-based data written in any ancient or modern language, as well as thousands of other symbols and signs</a:t>
            </a:r>
          </a:p>
          <a:p>
            <a:pPr lvl="1"/>
            <a:r>
              <a:rPr lang="en-US" dirty="0"/>
              <a:t>Replacing ASCII as the primary text-coding system</a:t>
            </a:r>
          </a:p>
          <a:p>
            <a:endParaRPr lang="en-US" dirty="0"/>
          </a:p>
        </p:txBody>
      </p:sp>
      <p:pic>
        <p:nvPicPr>
          <p:cNvPr id="5123" name="Picture 3" descr="Figure 2-5: Unicode. Many characters, such as these, can be represented by Unicode but not by ASCII or EBCDIC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4361656"/>
            <a:ext cx="128244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 descr="Figure 2-5 shows examples of characters that can be represented by Unicode but not by ASCII or EBCDIC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149080"/>
            <a:ext cx="2623072" cy="202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443E24-9CEE-4896-932F-0EA7B0030C26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Coding Systems for Other Types of Data: Graphics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52205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Graphics data (still images such as photos or drawings) consist of bitmapped images made up of a grid of small dots called pixels</a:t>
            </a:r>
          </a:p>
          <a:p>
            <a:pPr lvl="1"/>
            <a:r>
              <a:rPr lang="en-US" dirty="0"/>
              <a:t>Monochrome graphic can only be one of two colors</a:t>
            </a:r>
          </a:p>
          <a:p>
            <a:pPr lvl="2"/>
            <a:r>
              <a:rPr lang="en-US" dirty="0"/>
              <a:t>Requires just one bit for color storage</a:t>
            </a:r>
          </a:p>
          <a:p>
            <a:pPr lvl="1"/>
            <a:r>
              <a:rPr lang="en-US" dirty="0"/>
              <a:t>Images with more than two colors</a:t>
            </a:r>
          </a:p>
          <a:p>
            <a:pPr lvl="2"/>
            <a:r>
              <a:rPr lang="en-US" dirty="0"/>
              <a:t>Can use 4, 8, or 24 bits to store the color data for each pixel</a:t>
            </a:r>
          </a:p>
          <a:p>
            <a:pPr lvl="1"/>
            <a:r>
              <a:rPr lang="en-US" dirty="0"/>
              <a:t>The number of bits per pixel depends on the type of image</a:t>
            </a:r>
          </a:p>
          <a:p>
            <a:pPr lvl="2"/>
            <a:r>
              <a:rPr lang="en-US" dirty="0"/>
              <a:t>JPEG images taken by most digital cameras today use 24-bit true color images; large images can typically be compressed</a:t>
            </a:r>
          </a:p>
          <a:p>
            <a:pPr lvl="2"/>
            <a:r>
              <a:rPr lang="en-US" dirty="0"/>
              <a:t>Common image formats include TIF, BMP, GIF, and PNG</a:t>
            </a:r>
          </a:p>
          <a:p>
            <a:endParaRPr lang="en-US" dirty="0"/>
          </a:p>
        </p:txBody>
      </p:sp>
      <p:sp>
        <p:nvSpPr>
          <p:cNvPr id="1945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06C72B-50AA-4E19-B550-9706C4FD5736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Representing Graphics Data</a:t>
            </a:r>
          </a:p>
        </p:txBody>
      </p:sp>
      <p:pic>
        <p:nvPicPr>
          <p:cNvPr id="6147" name="Picture 3" descr="Figure 2-6: Representing graphics data. With bitmapped images, the color of each pixel is represented by bits; the more bits used, the better the image quality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3287256"/>
            <a:ext cx="1725295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Figure 2-6 shows how a bitmapped image represents graphics data. With bitmapped images, the color of each pixel is represented by bits; the more bits used, the better the image quality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78" y="1531034"/>
            <a:ext cx="4783982" cy="466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462A3B-1FC0-400B-B509-0C756BDB1BAB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Coding Systems for Other Types of Data: Audio and Video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Audio data must be in digital form in order to be stored on or processed by a computer</a:t>
            </a:r>
          </a:p>
          <a:p>
            <a:pPr lvl="1"/>
            <a:r>
              <a:rPr lang="en-US" dirty="0"/>
              <a:t>Often compressed when sent over the Internet</a:t>
            </a:r>
          </a:p>
          <a:p>
            <a:pPr lvl="2"/>
            <a:r>
              <a:rPr lang="en-US" dirty="0"/>
              <a:t>MP3 files are 10 times smaller than their uncompressed digital versions</a:t>
            </a:r>
          </a:p>
          <a:p>
            <a:pPr lvl="2"/>
            <a:r>
              <a:rPr lang="en-US" dirty="0"/>
              <a:t>Compressed files download more quickly and take up less storage space</a:t>
            </a:r>
          </a:p>
          <a:p>
            <a:r>
              <a:rPr lang="en-US" dirty="0"/>
              <a:t>Video data is displayed using a collection of frames, each frame contains a still image</a:t>
            </a:r>
          </a:p>
          <a:p>
            <a:pPr lvl="1"/>
            <a:r>
              <a:rPr lang="en-US" dirty="0"/>
              <a:t>Amount of data can be substantial, but can be compressed</a:t>
            </a:r>
          </a:p>
          <a:p>
            <a:endParaRPr lang="en-US" dirty="0"/>
          </a:p>
        </p:txBody>
      </p:sp>
      <p:sp>
        <p:nvSpPr>
          <p:cNvPr id="2150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AF988F-1AF7-484D-8E9D-28024C56231D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Representing Software Programs: Machine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Machine language </a:t>
            </a:r>
            <a:r>
              <a:rPr lang="en-US" dirty="0"/>
              <a:t>is a binary-based language for representing computer programs the computer can execute directly</a:t>
            </a:r>
          </a:p>
          <a:p>
            <a:pPr lvl="1"/>
            <a:r>
              <a:rPr lang="en-US" dirty="0"/>
              <a:t>Early programs were written in machine language</a:t>
            </a:r>
          </a:p>
          <a:p>
            <a:pPr lvl="1"/>
            <a:r>
              <a:rPr lang="en-US" dirty="0"/>
              <a:t>Today’s computers allow programs to be written in a programming language, which is then translated by the computer into machine language in order to be understood by the computer</a:t>
            </a:r>
          </a:p>
        </p:txBody>
      </p:sp>
      <p:sp>
        <p:nvSpPr>
          <p:cNvPr id="2253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4E0632-540D-43CF-8D71-89BFDDEF7E8F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Quick Quiz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/>
              <a:t>1. Another way to say “one trillion bytes” is _____.</a:t>
            </a:r>
          </a:p>
          <a:p>
            <a:pPr marL="914400" lvl="1" indent="-457200">
              <a:buFontTx/>
              <a:buNone/>
            </a:pPr>
            <a:r>
              <a:rPr lang="en-US" dirty="0"/>
              <a:t>a.	</a:t>
            </a:r>
            <a:r>
              <a:rPr lang="en-US" sz="2600" dirty="0"/>
              <a:t>one gigabyte</a:t>
            </a:r>
          </a:p>
          <a:p>
            <a:pPr marL="914400" lvl="1" indent="-457200">
              <a:buFontTx/>
              <a:buAutoNum type="alphaLcPeriod" startAt="2"/>
            </a:pPr>
            <a:r>
              <a:rPr lang="en-US" sz="2600" dirty="0"/>
              <a:t>one terabyte</a:t>
            </a:r>
          </a:p>
          <a:p>
            <a:pPr marL="914400" lvl="1" indent="-457200">
              <a:buFontTx/>
              <a:buAutoNum type="alphaLcPeriod" startAt="2"/>
            </a:pPr>
            <a:r>
              <a:rPr lang="en-US" sz="2600" dirty="0"/>
              <a:t>one megabyte</a:t>
            </a:r>
          </a:p>
          <a:p>
            <a:pPr>
              <a:buFontTx/>
              <a:buNone/>
            </a:pPr>
            <a:r>
              <a:rPr lang="en-US" dirty="0"/>
              <a:t>2. True or False: MP3 files are stored using 0s and 1s.  </a:t>
            </a:r>
          </a:p>
          <a:p>
            <a:pPr>
              <a:buFontTx/>
              <a:buNone/>
            </a:pPr>
            <a:r>
              <a:rPr lang="en-US" dirty="0"/>
              <a:t>3. The _____________ numbering system is used by computers to perform mathematical computations. </a:t>
            </a:r>
          </a:p>
          <a:p>
            <a:pPr>
              <a:buFontTx/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Ebrima" charset="0"/>
                <a:ea typeface="Ebrima" charset="0"/>
                <a:cs typeface="Ebrima" charset="0"/>
              </a:rPr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C62E26D-6AA5-4295-9224-BC507E88984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3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Quick Quiz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/>
              <a:t> </a:t>
            </a:r>
          </a:p>
          <a:p>
            <a:pPr>
              <a:buFontTx/>
              <a:buNone/>
            </a:pPr>
            <a:r>
              <a:rPr lang="en-US" i="1" dirty="0"/>
              <a:t>Answers: </a:t>
            </a:r>
          </a:p>
          <a:p>
            <a:pPr marL="514350" indent="-514350">
              <a:buFontTx/>
              <a:buAutoNum type="arabicParenR"/>
            </a:pPr>
            <a:r>
              <a:rPr lang="en-US" i="1" dirty="0"/>
              <a:t>b</a:t>
            </a:r>
          </a:p>
          <a:p>
            <a:pPr marL="514350" indent="-514350">
              <a:buFontTx/>
              <a:buAutoNum type="arabicParenR"/>
            </a:pPr>
            <a:r>
              <a:rPr lang="en-US" i="1" dirty="0"/>
              <a:t>True</a:t>
            </a:r>
          </a:p>
          <a:p>
            <a:pPr marL="514350" indent="-514350">
              <a:buFontTx/>
              <a:buAutoNum type="arabicParenR"/>
            </a:pPr>
            <a:r>
              <a:rPr lang="en-US" i="1" dirty="0"/>
              <a:t>binary</a:t>
            </a:r>
            <a:endParaRPr lang="en-US" sz="1800" i="1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Ebrima" charset="0"/>
                <a:ea typeface="Ebrima" charset="0"/>
                <a:cs typeface="Ebrima" charset="0"/>
              </a:rPr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62E26D-6AA5-4295-9224-BC507E88984A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9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Inside the System Unit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system unit </a:t>
            </a:r>
            <a:r>
              <a:rPr lang="en-US" dirty="0"/>
              <a:t>is the main case of a computer or mobile device</a:t>
            </a:r>
          </a:p>
          <a:p>
            <a:pPr lvl="1"/>
            <a:r>
              <a:rPr lang="en-US" dirty="0"/>
              <a:t>Houses the processing hardware for a computer</a:t>
            </a:r>
          </a:p>
          <a:p>
            <a:pPr lvl="1"/>
            <a:r>
              <a:rPr lang="en-US" dirty="0"/>
              <a:t>Also contains other components, such as storage devices, the power supply, cooling hardware, one or more processors, several types of memory, and interfaces to peripheral devices</a:t>
            </a:r>
          </a:p>
          <a:p>
            <a:pPr lvl="1"/>
            <a:r>
              <a:rPr lang="en-US" dirty="0"/>
              <a:t>Interconnected through sets of wires called buses on the motherboard</a:t>
            </a:r>
          </a:p>
        </p:txBody>
      </p:sp>
      <p:sp>
        <p:nvSpPr>
          <p:cNvPr id="2355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6611FD-1585-4D65-9836-60B7BDBC676D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brima" charset="0"/>
                <a:ea typeface="Ebrima" charset="0"/>
                <a:cs typeface="Ebrima" charset="0"/>
              </a:rPr>
              <a:t> Inside a Desktop System Unit</a:t>
            </a:r>
          </a:p>
        </p:txBody>
      </p:sp>
      <p:pic>
        <p:nvPicPr>
          <p:cNvPr id="3" name="Picture 3" descr="Figure 2-7: Inside a desktop system un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6" y="1628800"/>
            <a:ext cx="1617657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Figure 2-7 shows the inside a desktop system uni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872" y="1781175"/>
            <a:ext cx="7330366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Ebrima" charset="0"/>
                <a:ea typeface="Ebrima" charset="0"/>
                <a:cs typeface="Ebrima" charset="0"/>
              </a:rPr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071F6B-3AC1-4482-8991-232D5E78FB8D}" type="slidenum">
              <a:rPr lang="en-US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Inside a Tablet System Unit</a:t>
            </a:r>
          </a:p>
        </p:txBody>
      </p:sp>
      <p:pic>
        <p:nvPicPr>
          <p:cNvPr id="8195" name="Picture 3" descr="Figure 2-8: Inside a tablet system uni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1647613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Figure 2-8 shows the inside a tablet system uni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582550"/>
            <a:ext cx="5214591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C70C209-EA03-48F9-820C-108C5D54F1B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31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Learning Objectives (1)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how data and programs are represented to a computer and be able to identify a few of the coding systems used to accomplish this. </a:t>
            </a:r>
          </a:p>
          <a:p>
            <a:r>
              <a:rPr lang="en-US" dirty="0"/>
              <a:t>Explain the functions of the hardware components commonly found inside the system unit, such as the CPU, GPU, memory, buses, and expansion cards.</a:t>
            </a:r>
          </a:p>
          <a:p>
            <a:r>
              <a:rPr lang="en-US" dirty="0"/>
              <a:t>Describe how peripheral devices or other hardware can be added to a computer.</a:t>
            </a:r>
          </a:p>
          <a:p>
            <a:r>
              <a:rPr lang="en-US" dirty="0"/>
              <a:t>Understand how a computer’s CPU and memory components process program instructions and data.</a:t>
            </a:r>
          </a:p>
          <a:p>
            <a:endParaRPr lang="en-US" dirty="0"/>
          </a:p>
        </p:txBody>
      </p:sp>
      <p:sp>
        <p:nvSpPr>
          <p:cNvPr id="819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1613" y="63452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>
              <a:defRPr/>
            </a:pPr>
            <a:fld id="{2FA00716-361D-4CC5-894C-FFB08D8C55F3}" type="slidenum">
              <a:rPr lang="en-US" sz="1200" b="1">
                <a:solidFill>
                  <a:schemeClr val="tx1">
                    <a:tint val="7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pPr algn="r">
                <a:defRPr/>
              </a:pPr>
              <a:t>2</a:t>
            </a:fld>
            <a:endParaRPr lang="en-US" sz="1200" b="1" dirty="0">
              <a:solidFill>
                <a:schemeClr val="tx1">
                  <a:tint val="75000"/>
                </a:schemeClr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motherboard </a:t>
            </a:r>
            <a:r>
              <a:rPr lang="en-US" dirty="0"/>
              <a:t>is a circuit board consisting of computer chips, also called integrated circuits (ICs)</a:t>
            </a:r>
          </a:p>
          <a:p>
            <a:pPr lvl="1"/>
            <a:r>
              <a:rPr lang="en-US" dirty="0"/>
              <a:t>ICs contain interconnected components (such as transistors) to perform particular functions</a:t>
            </a:r>
          </a:p>
          <a:p>
            <a:pPr lvl="1"/>
            <a:r>
              <a:rPr lang="en-US" dirty="0"/>
              <a:t>All devices connect via a wired or wireless connection to the motherboard</a:t>
            </a:r>
          </a:p>
          <a:p>
            <a:pPr lvl="1"/>
            <a:r>
              <a:rPr lang="en-US" dirty="0"/>
              <a:t>External devices connect by plugging into a port</a:t>
            </a:r>
          </a:p>
          <a:p>
            <a:pPr lvl="2"/>
            <a:r>
              <a:rPr lang="en-US" dirty="0"/>
              <a:t>The port is either built directly into the motherboard or created via an expansion card</a:t>
            </a:r>
          </a:p>
          <a:p>
            <a:pPr lvl="1"/>
            <a:r>
              <a:rPr lang="en-US" dirty="0"/>
              <a:t>Wireless external devices use either a transceiver or wireless networking technology</a:t>
            </a:r>
          </a:p>
        </p:txBody>
      </p:sp>
      <p:sp>
        <p:nvSpPr>
          <p:cNvPr id="2560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D59E39-29E8-413A-B3A4-8C0412CE053B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Power Supply and Drive Bays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power supply connects to the motherboard to deliver electricity</a:t>
            </a:r>
          </a:p>
          <a:p>
            <a:r>
              <a:rPr lang="en-US" dirty="0"/>
              <a:t>Portable computers use a rechargeable battery pack</a:t>
            </a:r>
          </a:p>
          <a:p>
            <a:pPr lvl="2"/>
            <a:r>
              <a:rPr lang="en-US" dirty="0"/>
              <a:t>Built-in batteries more difficult and expensive to replace, resulting in electronic waste (e-waste)</a:t>
            </a:r>
          </a:p>
          <a:p>
            <a:r>
              <a:rPr lang="en-US" dirty="0"/>
              <a:t>Drive bays are rectangular metal racks inside the system unit that house storage devices</a:t>
            </a:r>
          </a:p>
          <a:p>
            <a:pPr lvl="2"/>
            <a:r>
              <a:rPr lang="en-US" dirty="0"/>
              <a:t>Hard drive, CD/DVD drive, flash memory card reader</a:t>
            </a:r>
          </a:p>
          <a:p>
            <a:pPr lvl="2"/>
            <a:r>
              <a:rPr lang="en-US" dirty="0"/>
              <a:t>Storage devices also connect to the motherboard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662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3B21A-0F5D-4B90-BEAE-AC58FD692171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Processors and the 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2" indent="-342900"/>
            <a:r>
              <a:rPr lang="en-US" sz="2600" dirty="0"/>
              <a:t>A </a:t>
            </a:r>
            <a:r>
              <a:rPr lang="en-US" sz="2600" b="1" dirty="0">
                <a:solidFill>
                  <a:srgbClr val="0070C0"/>
                </a:solidFill>
              </a:rPr>
              <a:t>processor</a:t>
            </a:r>
            <a:r>
              <a:rPr lang="en-US" sz="2600" dirty="0"/>
              <a:t> consists of circuitry and components packaged together and connected directly to the motherboard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CPU (central processing unit) </a:t>
            </a:r>
            <a:r>
              <a:rPr lang="en-US" dirty="0"/>
              <a:t>does the vast majority of processing for a computer</a:t>
            </a:r>
          </a:p>
          <a:p>
            <a:pPr lvl="1"/>
            <a:r>
              <a:rPr lang="en-US" dirty="0"/>
              <a:t>Called a microprocessor when talking about personal computers</a:t>
            </a:r>
          </a:p>
          <a:p>
            <a:pPr lvl="1"/>
            <a:r>
              <a:rPr lang="en-US" dirty="0"/>
              <a:t>Typically designed for a specific type of computer</a:t>
            </a:r>
          </a:p>
          <a:p>
            <a:pPr lvl="2"/>
            <a:r>
              <a:rPr lang="en-US" dirty="0"/>
              <a:t>Desktops, servers, and some notebook PCs use Intel or Advanced Micro Devices (AMD) processors</a:t>
            </a:r>
          </a:p>
          <a:p>
            <a:pPr lvl="2"/>
            <a:r>
              <a:rPr lang="en-US" dirty="0"/>
              <a:t>Portable computers and mobile devices often use Intel or AMD mobile processors or an ARM processor instead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765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016D70-B422-4AD7-9A11-12B9E1A4FB6B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CPU 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Multi-core CPUs </a:t>
            </a:r>
            <a:r>
              <a:rPr lang="en-US" dirty="0"/>
              <a:t>contain the processing components (cores) of multiple independent processors in a single CPU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Dual-core CPUs </a:t>
            </a:r>
            <a:r>
              <a:rPr lang="en-US" dirty="0"/>
              <a:t>contain two cores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Quad-core CPUs </a:t>
            </a:r>
            <a:r>
              <a:rPr lang="en-US" dirty="0"/>
              <a:t>contains four cores</a:t>
            </a:r>
          </a:p>
          <a:p>
            <a:pPr>
              <a:buClr>
                <a:schemeClr val="tx1"/>
              </a:buClr>
            </a:pPr>
            <a:r>
              <a:rPr lang="en-US" dirty="0"/>
              <a:t>Multi-core processors allow computers to work on more than one task at a time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They also typically use slower cores than single-core CPUS so have fewer heat problems</a:t>
            </a:r>
          </a:p>
          <a:p>
            <a:endParaRPr lang="en-US" dirty="0"/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066FDB-D35E-4F8E-88D9-0DDEDCCA2E0A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CPUs</a:t>
            </a:r>
          </a:p>
        </p:txBody>
      </p:sp>
      <p:pic>
        <p:nvPicPr>
          <p:cNvPr id="9219" name="Picture 3" descr="Figure 2-9: CPU examples.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5636096"/>
            <a:ext cx="1689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 descr="Figure 2-9 shows some CPU exampl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57" y="1826488"/>
            <a:ext cx="8414457" cy="347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066FDB-D35E-4F8E-88D9-0DDEDCCA2E0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9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en-US" b="1" dirty="0">
                <a:solidFill>
                  <a:srgbClr val="0070C0"/>
                </a:solidFill>
              </a:rPr>
              <a:t> GPU (graphics processing unit) </a:t>
            </a:r>
            <a:r>
              <a:rPr lang="en-US" dirty="0"/>
              <a:t>takes care of the processing needed to display images (including still images, animations) on the screen</a:t>
            </a:r>
          </a:p>
          <a:p>
            <a:pPr lvl="1"/>
            <a:r>
              <a:rPr lang="en-US" dirty="0"/>
              <a:t>Can be located on the motherboard, on a video graphics board, or in the CPU package</a:t>
            </a:r>
          </a:p>
          <a:p>
            <a:pPr lvl="1"/>
            <a:r>
              <a:rPr lang="en-US" dirty="0"/>
              <a:t>Mobile processors often integrate other capabilities into the processor package</a:t>
            </a:r>
            <a:br>
              <a:rPr lang="en-US" dirty="0"/>
            </a:br>
            <a:r>
              <a:rPr lang="en-US" dirty="0"/>
              <a:t>(system-on-a-chip (SoC))</a:t>
            </a:r>
          </a:p>
          <a:p>
            <a:endParaRPr lang="en-US" dirty="0"/>
          </a:p>
        </p:txBody>
      </p:sp>
      <p:pic>
        <p:nvPicPr>
          <p:cNvPr id="10243" name="Picture 3" descr="Figure 2-10: A GPU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805264"/>
            <a:ext cx="145259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 descr="Figure 2-10 is a picture of  GPU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077072"/>
            <a:ext cx="3861058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066FDB-D35E-4F8E-88D9-0DDEDCCA2E0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9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Technology and You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0788"/>
            <a:ext cx="4906888" cy="46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Modular Phones</a:t>
            </a:r>
          </a:p>
          <a:p>
            <a:r>
              <a:rPr lang="en-US" dirty="0"/>
              <a:t>Currently in development</a:t>
            </a:r>
          </a:p>
          <a:p>
            <a:r>
              <a:rPr lang="en-US" dirty="0"/>
              <a:t>Individuals create custom phones</a:t>
            </a:r>
          </a:p>
          <a:p>
            <a:r>
              <a:rPr lang="en-US" dirty="0"/>
              <a:t>Start with basic modules</a:t>
            </a:r>
          </a:p>
          <a:p>
            <a:r>
              <a:rPr lang="en-US" dirty="0"/>
              <a:t>Give the user flexibility to add, upgrade, or replace modules whenever</a:t>
            </a:r>
          </a:p>
          <a:p>
            <a:r>
              <a:rPr lang="en-US" dirty="0"/>
              <a:t>Google’s Project Ara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76056" y="4653136"/>
            <a:ext cx="3923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Google’s modular smartphone prototype.</a:t>
            </a:r>
          </a:p>
        </p:txBody>
      </p:sp>
      <p:pic>
        <p:nvPicPr>
          <p:cNvPr id="10242" name="Picture 2" descr="A picture of Google’s modular smartphone prototyp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700808"/>
            <a:ext cx="2885013" cy="283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066FDB-D35E-4F8E-88D9-0DDEDCCA2E0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6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Processing Speed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Processing speed can be measured by the CPU’s clock speed </a:t>
            </a:r>
          </a:p>
          <a:p>
            <a:pPr lvl="1"/>
            <a:r>
              <a:rPr lang="en-US" dirty="0"/>
              <a:t>Rated in megahertz (MHz) or gigahertz (GHz)</a:t>
            </a:r>
          </a:p>
          <a:p>
            <a:pPr lvl="1"/>
            <a:r>
              <a:rPr lang="en-US" dirty="0"/>
              <a:t>Higher CPU clock speed = more instructions processed per second</a:t>
            </a:r>
          </a:p>
          <a:p>
            <a:pPr lvl="1"/>
            <a:r>
              <a:rPr lang="en-US" dirty="0"/>
              <a:t>Alternate measure of processing speed is the number of instructions a CPU can process per second</a:t>
            </a:r>
          </a:p>
          <a:p>
            <a:pPr lvl="2"/>
            <a:r>
              <a:rPr lang="en-US" dirty="0"/>
              <a:t>Megaflops (millions), gigaflops (billions), teraflops (trillions)</a:t>
            </a:r>
          </a:p>
          <a:p>
            <a:pPr lvl="1"/>
            <a:r>
              <a:rPr lang="en-US" dirty="0"/>
              <a:t>Benchmark tests can be used to evaluate overall processing speed</a:t>
            </a:r>
          </a:p>
          <a:p>
            <a:endParaRPr lang="en-US" dirty="0"/>
          </a:p>
        </p:txBody>
      </p:sp>
      <p:sp>
        <p:nvSpPr>
          <p:cNvPr id="3174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3731DA-D6A1-4554-B74C-139B7FA6BBDC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Word Size and Cache Memory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363272" cy="4605375"/>
          </a:xfrm>
        </p:spPr>
        <p:txBody>
          <a:bodyPr>
            <a:normAutofit/>
          </a:bodyPr>
          <a:lstStyle/>
          <a:p>
            <a:r>
              <a:rPr lang="en-US" dirty="0"/>
              <a:t>A computer word is the amount of data that a CPU can manipulate at one time</a:t>
            </a:r>
          </a:p>
          <a:p>
            <a:pPr lvl="1"/>
            <a:r>
              <a:rPr lang="en-US" dirty="0"/>
              <a:t>In the past, CPUs used 32-bit words (referred to as 32-bit processors); today, most CPUs are 64-bit processors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Cache memory </a:t>
            </a:r>
            <a:r>
              <a:rPr lang="en-US" dirty="0"/>
              <a:t>is a special group of very fast circuitry usually built into the CPU (internal cache memory)</a:t>
            </a:r>
          </a:p>
          <a:p>
            <a:pPr lvl="1"/>
            <a:r>
              <a:rPr lang="en-US" dirty="0"/>
              <a:t>More cache memory typically means faster processing</a:t>
            </a:r>
          </a:p>
          <a:p>
            <a:pPr lvl="1"/>
            <a:r>
              <a:rPr lang="en-US" dirty="0"/>
              <a:t>Cache memory level numbers indicate the order in which the various levels of cache are accessed by the CPU</a:t>
            </a:r>
          </a:p>
          <a:p>
            <a:pPr lvl="2"/>
            <a:r>
              <a:rPr lang="en-US" dirty="0"/>
              <a:t>Level 1 is fastest, then Level 2, then Level 3</a:t>
            </a:r>
          </a:p>
          <a:p>
            <a:pPr lvl="1"/>
            <a:endParaRPr lang="en-US" dirty="0"/>
          </a:p>
        </p:txBody>
      </p:sp>
      <p:sp>
        <p:nvSpPr>
          <p:cNvPr id="3277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8929C1-85D1-4121-B054-E73ADFFB863B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Bus Width, Bus Speed, and Bandwidth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91264" cy="4605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bus</a:t>
            </a:r>
            <a:r>
              <a:rPr lang="en-US" dirty="0"/>
              <a:t> is an electronic path over which data can travel</a:t>
            </a:r>
          </a:p>
          <a:p>
            <a:pPr lvl="1"/>
            <a:r>
              <a:rPr lang="en-US" dirty="0"/>
              <a:t>Found inside the CPU and on the motherboard</a:t>
            </a:r>
          </a:p>
          <a:p>
            <a:pPr lvl="1"/>
            <a:r>
              <a:rPr lang="en-US" dirty="0"/>
              <a:t>Bus width is the number of wires in the bus over </a:t>
            </a:r>
            <a:br>
              <a:rPr lang="en-US" dirty="0"/>
            </a:br>
            <a:r>
              <a:rPr lang="en-US" dirty="0"/>
              <a:t>which data can travel</a:t>
            </a:r>
          </a:p>
          <a:p>
            <a:pPr lvl="2"/>
            <a:r>
              <a:rPr lang="en-US" dirty="0"/>
              <a:t>A wider bus allows more data to be transferred </a:t>
            </a:r>
            <a:br>
              <a:rPr lang="en-US" dirty="0"/>
            </a:br>
            <a:r>
              <a:rPr lang="en-US" dirty="0"/>
              <a:t>at one time</a:t>
            </a:r>
          </a:p>
          <a:p>
            <a:r>
              <a:rPr lang="en-US" dirty="0"/>
              <a:t>Bus width and bus speed together determine the bus’s </a:t>
            </a:r>
            <a:r>
              <a:rPr lang="en-US" b="1" dirty="0">
                <a:solidFill>
                  <a:srgbClr val="0070C0"/>
                </a:solidFill>
              </a:rPr>
              <a:t>bandwidth </a:t>
            </a:r>
            <a:r>
              <a:rPr lang="en-US" dirty="0"/>
              <a:t>(the amount of data that can be transferred via the bus in a given time period)</a:t>
            </a:r>
          </a:p>
          <a:p>
            <a:r>
              <a:rPr lang="en-US" dirty="0"/>
              <a:t>The amount of data actual transferred under real-life conditions is called </a:t>
            </a:r>
            <a:r>
              <a:rPr lang="en-US" b="1" dirty="0">
                <a:solidFill>
                  <a:srgbClr val="0070C0"/>
                </a:solidFill>
              </a:rPr>
              <a:t>throughput</a:t>
            </a:r>
          </a:p>
          <a:p>
            <a:pPr lvl="2"/>
            <a:endParaRPr lang="en-US" dirty="0"/>
          </a:p>
        </p:txBody>
      </p:sp>
      <p:sp>
        <p:nvSpPr>
          <p:cNvPr id="3379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8F6D69-C18E-41F6-B7B2-E9EB9AB99643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Learning Objectives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and evaluate several strategies that can be used today for speeding up the operations of a computer.</a:t>
            </a:r>
          </a:p>
          <a:p>
            <a:r>
              <a:rPr lang="en-US" dirty="0"/>
              <a:t>List some processing technologies that may be used in future computers.</a:t>
            </a:r>
          </a:p>
          <a:p>
            <a:endParaRPr lang="en-US" dirty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197C4A-D26D-4418-A3B8-37F0EEC40FAD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 of Bus Width</a:t>
            </a:r>
          </a:p>
        </p:txBody>
      </p:sp>
      <p:pic>
        <p:nvPicPr>
          <p:cNvPr id="11267" name="Picture 3" descr="Figure 2-11: Bus width. A wider bus can transfer more data at one time than a narrower bu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079344"/>
            <a:ext cx="1470906" cy="100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 descr="Figure 2-11 demonstrates bus width. A wider bus can transfer more data at one time than a narrower bu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420888"/>
            <a:ext cx="5286585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AFF445-C028-46F5-A33E-CDC151FB2DF7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1763688" y="188640"/>
            <a:ext cx="7308812" cy="814102"/>
          </a:xfrm>
        </p:spPr>
        <p:txBody>
          <a:bodyPr>
            <a:normAutofit/>
          </a:bodyPr>
          <a:lstStyle/>
          <a:p>
            <a:r>
              <a:rPr lang="en-US" sz="3200" dirty="0"/>
              <a:t>Memory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Memory </a:t>
            </a:r>
            <a:r>
              <a:rPr lang="en-US" dirty="0"/>
              <a:t>refers to chip-based storage, or locations that a computer uses to store data on a temporary basis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Volatile </a:t>
            </a:r>
            <a:r>
              <a:rPr lang="en-US" dirty="0"/>
              <a:t>memory (content is erased when the device is shut off)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Non-volatile </a:t>
            </a:r>
            <a:r>
              <a:rPr lang="en-US" dirty="0"/>
              <a:t>memory (content is retained when the device is shut off)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Random access memory (RAM) </a:t>
            </a:r>
            <a:r>
              <a:rPr lang="en-US" dirty="0"/>
              <a:t>is the computer’s main memory or system memory</a:t>
            </a:r>
          </a:p>
          <a:p>
            <a:pPr lvl="1"/>
            <a:r>
              <a:rPr lang="en-US" dirty="0"/>
              <a:t>Stores essential parts of operating system, programs, and data the computer is currently using</a:t>
            </a:r>
          </a:p>
          <a:p>
            <a:pPr lvl="1"/>
            <a:r>
              <a:rPr lang="en-US" dirty="0"/>
              <a:t>Consists of electronic circuits etched onto chips</a:t>
            </a:r>
          </a:p>
          <a:p>
            <a:pPr lvl="2"/>
            <a:r>
              <a:rPr lang="en-US" dirty="0"/>
              <a:t>Mobile devices typically use embedded memory chips</a:t>
            </a:r>
          </a:p>
          <a:p>
            <a:pPr lvl="2"/>
            <a:r>
              <a:rPr lang="en-US" dirty="0"/>
              <a:t>Servers and personal computers use circuit boards called memory modules plugged into the motherboard</a:t>
            </a:r>
          </a:p>
        </p:txBody>
      </p:sp>
      <p:sp>
        <p:nvSpPr>
          <p:cNvPr id="3584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4FE979-550D-488E-B3BB-E8C2109377F9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RAM Memory Modules</a:t>
            </a:r>
          </a:p>
        </p:txBody>
      </p:sp>
      <p:pic>
        <p:nvPicPr>
          <p:cNvPr id="12290" name="Picture 2" descr="Figure 2-12: Inserting RAM memory modul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661248"/>
            <a:ext cx="1511559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 descr="Figure 2-12 shows methods of inserting RAM memory modul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28" y="1535008"/>
            <a:ext cx="3641542" cy="475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4FE979-550D-488E-B3BB-E8C2109377F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66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Characteristics of RAM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5220580"/>
          </a:xfrm>
        </p:spPr>
        <p:txBody>
          <a:bodyPr>
            <a:normAutofit/>
          </a:bodyPr>
          <a:lstStyle/>
          <a:p>
            <a:r>
              <a:rPr lang="en-US" dirty="0"/>
              <a:t>Volatile</a:t>
            </a:r>
          </a:p>
          <a:p>
            <a:r>
              <a:rPr lang="en-US" dirty="0"/>
              <a:t>Measured in bytes (amount dependent on CPU and operating system)</a:t>
            </a:r>
          </a:p>
          <a:p>
            <a:r>
              <a:rPr lang="en-US" dirty="0"/>
              <a:t>Most personal computers use SDRAM</a:t>
            </a:r>
          </a:p>
          <a:p>
            <a:r>
              <a:rPr lang="en-US" dirty="0"/>
              <a:t>Double-Data Rate (DDR) RAM sends data twice as often as ordinary SDRAM or prior versions of RAM</a:t>
            </a:r>
          </a:p>
          <a:p>
            <a:pPr lvl="1"/>
            <a:r>
              <a:rPr lang="en-US" dirty="0"/>
              <a:t>DDR2, DDR3, DDR4</a:t>
            </a:r>
          </a:p>
          <a:p>
            <a:r>
              <a:rPr lang="en-US" dirty="0"/>
              <a:t>Dual-channel memory architecture has two paths that go to and from memory; tri-channel (three paths) and quad-channel (four paths) memory architecture used for higher performance</a:t>
            </a:r>
          </a:p>
        </p:txBody>
      </p:sp>
      <p:sp>
        <p:nvSpPr>
          <p:cNvPr id="3686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2FA2E2-1886-43F8-924B-C6209590D4E4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Addressing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Each location in memory has an address</a:t>
            </a:r>
          </a:p>
          <a:p>
            <a:pPr lvl="1"/>
            <a:r>
              <a:rPr lang="en-US" dirty="0"/>
              <a:t>Usually stored in one or more consecutive addresses, depending on its size</a:t>
            </a:r>
          </a:p>
          <a:p>
            <a:r>
              <a:rPr lang="en-US" sz="2600" dirty="0"/>
              <a:t>Computer system sets up and maintains directory tables to facilitate retrieval of the data</a:t>
            </a:r>
          </a:p>
        </p:txBody>
      </p:sp>
      <p:pic>
        <p:nvPicPr>
          <p:cNvPr id="13315" name="Picture 3" descr="Figure 2-13: Memory addressing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55" y="5786602"/>
            <a:ext cx="167238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 descr="Figure 2-13 explains memory addressing comparing it to mailboxes at the post offic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754" y="1600807"/>
            <a:ext cx="3130971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906FC7-02CE-451F-8D10-55E2B14657DA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Registers and ROM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Registers </a:t>
            </a:r>
            <a:r>
              <a:rPr lang="en-US" dirty="0"/>
              <a:t>are high-speed memory locations built into the CPU</a:t>
            </a:r>
          </a:p>
          <a:p>
            <a:pPr lvl="1"/>
            <a:r>
              <a:rPr lang="en-US" dirty="0"/>
              <a:t>Used to store data and intermediary results during processing</a:t>
            </a:r>
          </a:p>
          <a:p>
            <a:pPr lvl="1"/>
            <a:r>
              <a:rPr lang="en-US" dirty="0"/>
              <a:t>Fastest type of memory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ROM (read-only memory) </a:t>
            </a:r>
            <a:r>
              <a:rPr lang="en-US" dirty="0"/>
              <a:t>consists of non-volatile chips located on the motherboard into which data or programs have been permanently stored</a:t>
            </a:r>
          </a:p>
          <a:p>
            <a:pPr lvl="1"/>
            <a:r>
              <a:rPr lang="en-US" dirty="0"/>
              <a:t>Retrieved by the computer when needed</a:t>
            </a:r>
          </a:p>
          <a:p>
            <a:pPr lvl="1"/>
            <a:r>
              <a:rPr lang="en-US" dirty="0"/>
              <a:t>Being replaced with flash memory</a:t>
            </a:r>
          </a:p>
        </p:txBody>
      </p:sp>
      <p:sp>
        <p:nvSpPr>
          <p:cNvPr id="3891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92165D-FA11-4BFE-B425-EB59C7DDEB7B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/>
            <a:r>
              <a:rPr lang="en-US" sz="3200" kern="1200" dirty="0">
                <a:latin typeface="Ebrima" pitchFamily="2" charset="0"/>
                <a:ea typeface="Ebrima" pitchFamily="2" charset="0"/>
                <a:cs typeface="Ebrima" pitchFamily="2" charset="0"/>
              </a:rPr>
              <a:t>Flash Memory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Flash memory </a:t>
            </a:r>
            <a:r>
              <a:rPr lang="en-US" dirty="0"/>
              <a:t>consists of nonvolatile memory chips that can be used for storage</a:t>
            </a:r>
          </a:p>
          <a:p>
            <a:pPr lvl="1"/>
            <a:r>
              <a:rPr lang="en-US" dirty="0"/>
              <a:t>Have begun to replace ROM for storing system information (BIOS)</a:t>
            </a:r>
          </a:p>
          <a:p>
            <a:pPr lvl="1"/>
            <a:r>
              <a:rPr lang="en-US" dirty="0"/>
              <a:t>Stores firmware for personal computers and other devices </a:t>
            </a:r>
          </a:p>
          <a:p>
            <a:pPr lvl="1"/>
            <a:r>
              <a:rPr lang="en-US" dirty="0"/>
              <a:t>Built into many types of devices (tablets, smartphones, and digital cameras) for user storage  </a:t>
            </a:r>
          </a:p>
          <a:p>
            <a:pPr lvl="1"/>
            <a:r>
              <a:rPr lang="en-US" dirty="0"/>
              <a:t>Built into some storage devices (solid-state hard drives, USB flash drives, etc.)</a:t>
            </a:r>
          </a:p>
          <a:p>
            <a:pPr lvl="1"/>
            <a:endParaRPr lang="en-US" dirty="0"/>
          </a:p>
        </p:txBody>
      </p:sp>
      <p:sp>
        <p:nvSpPr>
          <p:cNvPr id="3993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732353-E3F7-4EB7-AF61-CFB63A7584B2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Fans, Heat Sinks, and Other Cooling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4932548"/>
          </a:xfrm>
        </p:spPr>
        <p:txBody>
          <a:bodyPr>
            <a:normAutofit/>
          </a:bodyPr>
          <a:lstStyle/>
          <a:p>
            <a:r>
              <a:rPr lang="en-US" dirty="0"/>
              <a:t>Fans are used on most personal computers to help cool the CPU and system unit</a:t>
            </a:r>
          </a:p>
          <a:p>
            <a:pPr lvl="1"/>
            <a:r>
              <a:rPr lang="en-US" dirty="0"/>
              <a:t>Heat is an ongoing problem for CPU and computer manufacturers</a:t>
            </a:r>
          </a:p>
          <a:p>
            <a:pPr lvl="2"/>
            <a:r>
              <a:rPr lang="en-US" dirty="0"/>
              <a:t>Can damage components</a:t>
            </a:r>
          </a:p>
          <a:p>
            <a:pPr lvl="2"/>
            <a:r>
              <a:rPr lang="en-US" dirty="0"/>
              <a:t>Cooler chips run faster</a:t>
            </a:r>
          </a:p>
          <a:p>
            <a:r>
              <a:rPr lang="en-US" dirty="0"/>
              <a:t>Heat sinks are small components typically made out of aluminum with fins that help to dissipate heat</a:t>
            </a:r>
          </a:p>
          <a:p>
            <a:r>
              <a:rPr lang="en-US" dirty="0"/>
              <a:t>Some portable computers and virtually all mobile devices don’t include a fan; instead thermal transfer materials are used to spread out the heat generated</a:t>
            </a:r>
          </a:p>
          <a:p>
            <a:pPr lvl="1"/>
            <a:endParaRPr lang="en-US" dirty="0"/>
          </a:p>
        </p:txBody>
      </p:sp>
      <p:sp>
        <p:nvSpPr>
          <p:cNvPr id="4096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9F3CF1-2E24-4ACE-89C2-E37F885CF7AD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Other Types of Cooling Systems</a:t>
            </a:r>
          </a:p>
        </p:txBody>
      </p:sp>
      <p:sp>
        <p:nvSpPr>
          <p:cNvPr id="419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Liquid cooling systems</a:t>
            </a:r>
          </a:p>
          <a:p>
            <a:pPr lvl="1"/>
            <a:r>
              <a:rPr lang="en-US" dirty="0"/>
              <a:t>Cool the computer with liquid-filled tubes</a:t>
            </a:r>
          </a:p>
          <a:p>
            <a:r>
              <a:rPr lang="en-US" dirty="0"/>
              <a:t>Immersion cooling</a:t>
            </a:r>
          </a:p>
          <a:p>
            <a:pPr lvl="1"/>
            <a:r>
              <a:rPr lang="en-US" dirty="0"/>
              <a:t>Hardware is actually submerged into units filled with a liquid cooling solution</a:t>
            </a:r>
          </a:p>
          <a:p>
            <a:r>
              <a:rPr lang="en-US" dirty="0"/>
              <a:t>Notebook cooling stand</a:t>
            </a:r>
          </a:p>
          <a:p>
            <a:pPr lvl="1"/>
            <a:r>
              <a:rPr lang="en-US" dirty="0"/>
              <a:t>Cools the underside of a notebook computer</a:t>
            </a:r>
          </a:p>
          <a:p>
            <a:r>
              <a:rPr lang="en-US" dirty="0"/>
              <a:t>Other cooling methods, such as ion pump cooling systems, are under development</a:t>
            </a:r>
          </a:p>
          <a:p>
            <a:endParaRPr lang="en-US" dirty="0"/>
          </a:p>
        </p:txBody>
      </p:sp>
      <p:sp>
        <p:nvSpPr>
          <p:cNvPr id="4198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B9604A-4BEE-4DE0-8F8A-DD39F271A674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Examples of Computer Cooling Methods</a:t>
            </a:r>
            <a:endParaRPr lang="en-US" dirty="0">
              <a:latin typeface="Ebrima" charset="0"/>
              <a:ea typeface="Ebrima" charset="0"/>
              <a:cs typeface="Ebrima" charset="0"/>
            </a:endParaRPr>
          </a:p>
        </p:txBody>
      </p:sp>
      <p:pic>
        <p:nvPicPr>
          <p:cNvPr id="14338" name="Picture 2" descr="Figure 2-14: Computer cooling method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68" y="5229200"/>
            <a:ext cx="163576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Figure 2-14 shows various computer cooling method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98497"/>
            <a:ext cx="8229600" cy="323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Ebrima" charset="0"/>
                <a:ea typeface="Ebrima" charset="0"/>
                <a:cs typeface="Ebrima" charset="0"/>
              </a:rPr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9AB5EF-17FB-4EE3-B26C-B627A621A56E}" type="slidenum">
              <a:rPr lang="en-US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>
          <a:xfrm>
            <a:off x="1727684" y="260648"/>
            <a:ext cx="7308812" cy="814102"/>
          </a:xfrm>
        </p:spPr>
        <p:txBody>
          <a:bodyPr/>
          <a:lstStyle/>
          <a:p>
            <a:r>
              <a:rPr lang="en-US" sz="3200" dirty="0"/>
              <a:t>Overview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chapter covers: </a:t>
            </a:r>
          </a:p>
          <a:p>
            <a:pPr lvl="1"/>
            <a:r>
              <a:rPr lang="en-US" dirty="0"/>
              <a:t>How computers represent data and program instructions</a:t>
            </a:r>
          </a:p>
          <a:p>
            <a:pPr lvl="1"/>
            <a:r>
              <a:rPr lang="en-US" dirty="0"/>
              <a:t>How the central processing unit (CPU) and memory are arranged with other components inside the system unit</a:t>
            </a:r>
          </a:p>
          <a:p>
            <a:pPr lvl="1"/>
            <a:r>
              <a:rPr lang="en-US" dirty="0"/>
              <a:t>How a CPU performs processing tasks</a:t>
            </a:r>
          </a:p>
          <a:p>
            <a:pPr lvl="1"/>
            <a:r>
              <a:rPr lang="en-US" dirty="0"/>
              <a:t>Several strategies are used today to create faster and better computers today and in the future</a:t>
            </a:r>
          </a:p>
          <a:p>
            <a:endParaRPr lang="en-US" dirty="0"/>
          </a:p>
        </p:txBody>
      </p:sp>
      <p:sp>
        <p:nvSpPr>
          <p:cNvPr id="1126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1613" y="63452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>
              <a:defRPr/>
            </a:pPr>
            <a:fld id="{38074522-2D33-48ED-BBFD-3B784B606B77}" type="slidenum">
              <a:rPr lang="en-US" sz="1200" b="1">
                <a:solidFill>
                  <a:schemeClr val="tx1">
                    <a:tint val="7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pPr algn="r">
                <a:defRPr/>
              </a:pPr>
              <a:t>4</a:t>
            </a:fld>
            <a:endParaRPr lang="en-US" sz="1200" b="1" dirty="0">
              <a:solidFill>
                <a:schemeClr val="tx1">
                  <a:tint val="75000"/>
                </a:schemeClr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Expansion Slots and Expansion Cards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>
                <a:solidFill>
                  <a:srgbClr val="0070C0"/>
                </a:solidFill>
              </a:rPr>
              <a:t>expansion slot </a:t>
            </a:r>
            <a:r>
              <a:rPr lang="en-US" dirty="0"/>
              <a:t>is a location on the motherboard into which expansion cards are inserted</a:t>
            </a:r>
          </a:p>
          <a:p>
            <a:r>
              <a:rPr lang="en-US" dirty="0"/>
              <a:t>An</a:t>
            </a:r>
            <a:r>
              <a:rPr lang="en-US" b="1" dirty="0">
                <a:solidFill>
                  <a:srgbClr val="0070C0"/>
                </a:solidFill>
              </a:rPr>
              <a:t> expansion card </a:t>
            </a:r>
            <a:r>
              <a:rPr lang="en-US" dirty="0"/>
              <a:t>is a circuit board inserted into an expansion slot</a:t>
            </a:r>
          </a:p>
          <a:p>
            <a:pPr lvl="1"/>
            <a:r>
              <a:rPr lang="en-US" dirty="0"/>
              <a:t>Used to add additional functionality or to attach a peripheral device</a:t>
            </a:r>
          </a:p>
          <a:p>
            <a:r>
              <a:rPr lang="en-US" dirty="0"/>
              <a:t>Smaller devices may integrate capabilities directly into the device</a:t>
            </a:r>
          </a:p>
          <a:p>
            <a:r>
              <a:rPr lang="en-US" dirty="0"/>
              <a:t>USB adapters can be used with portable computers and some mobile devices</a:t>
            </a:r>
          </a:p>
        </p:txBody>
      </p:sp>
      <p:sp>
        <p:nvSpPr>
          <p:cNvPr id="4403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EBE079-5224-479D-A8BF-BDACDDA6A589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Examples of Expansion Cards and Adapters</a:t>
            </a:r>
            <a:endParaRPr lang="en-US" dirty="0">
              <a:latin typeface="Ebrima" charset="0"/>
              <a:ea typeface="Ebrima" charset="0"/>
              <a:cs typeface="Ebrima" charset="0"/>
            </a:endParaRPr>
          </a:p>
        </p:txBody>
      </p:sp>
      <p:pic>
        <p:nvPicPr>
          <p:cNvPr id="15362" name="Picture 2" descr="Figure 2-15: Expansion cards and adapter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637" y="5589240"/>
            <a:ext cx="1659467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Figure 2-15 shows examples of expansion cards and adapter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353196" cy="384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Ebrima" charset="0"/>
                <a:ea typeface="Ebrima" charset="0"/>
                <a:cs typeface="Ebrima" charset="0"/>
              </a:rPr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665A716-FF0F-48B3-9492-FE11E30FD4FF}" type="slidenum">
              <a:rPr lang="en-US"/>
              <a:pPr>
                <a:defRPr/>
              </a:pPr>
              <a:t>41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bus</a:t>
            </a:r>
            <a:r>
              <a:rPr lang="en-US" dirty="0"/>
              <a:t> is an electronic path within a computer over which data travels</a:t>
            </a:r>
          </a:p>
          <a:p>
            <a:pPr lvl="1"/>
            <a:r>
              <a:rPr lang="en-US" dirty="0"/>
              <a:t>Located within the CPU and etched onto the motherboard</a:t>
            </a:r>
          </a:p>
          <a:p>
            <a:r>
              <a:rPr lang="en-US" dirty="0"/>
              <a:t>An </a:t>
            </a:r>
            <a:r>
              <a:rPr lang="en-US" b="1" dirty="0">
                <a:solidFill>
                  <a:srgbClr val="0070C0"/>
                </a:solidFill>
              </a:rPr>
              <a:t>expansion bus </a:t>
            </a:r>
            <a:r>
              <a:rPr lang="en-US" dirty="0"/>
              <a:t>connects the CPU to peripheral (typically input and output) devices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memory bus </a:t>
            </a:r>
            <a:r>
              <a:rPr lang="en-US" dirty="0"/>
              <a:t>connects the CPU directly to RAM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frontside bus (FSB) </a:t>
            </a:r>
            <a:r>
              <a:rPr lang="en-US" dirty="0"/>
              <a:t>connects the CPU to the chipset that connects the CPU to the rest of the bus architecture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608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2A6E8B-2208-4A06-861B-33C15115EA7D}" type="slidenum">
              <a:rPr lang="en-US" smtClean="0"/>
              <a:pPr/>
              <a:t>42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Examples of Buses and Expansion Slots</a:t>
            </a:r>
          </a:p>
        </p:txBody>
      </p:sp>
      <p:pic>
        <p:nvPicPr>
          <p:cNvPr id="16386" name="Picture 2" descr="Figure 2-16: Buses and expansion slot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4" y="3264396"/>
            <a:ext cx="13335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Figure 2-16 shows buses and expansion slots. Buses transport data from one component to another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556792"/>
            <a:ext cx="4379091" cy="475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C70C209-EA03-48F9-820C-108C5D54F1BC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6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PCI, PCIe, and USB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PCI bus used to be the most common type of expansion bus</a:t>
            </a:r>
          </a:p>
          <a:p>
            <a:r>
              <a:rPr lang="en-US" dirty="0"/>
              <a:t>Today, </a:t>
            </a:r>
            <a:r>
              <a:rPr lang="en-US" b="1" dirty="0">
                <a:solidFill>
                  <a:srgbClr val="0070C0"/>
                </a:solidFill>
              </a:rPr>
              <a:t>PCI Express (PCIe) </a:t>
            </a:r>
            <a:r>
              <a:rPr lang="en-US" dirty="0"/>
              <a:t>buses are more common</a:t>
            </a:r>
          </a:p>
          <a:p>
            <a:pPr lvl="1"/>
            <a:r>
              <a:rPr lang="en-US" dirty="0"/>
              <a:t>PCIe x16 is a 16-bit bus and is used to connect monitors to a computer</a:t>
            </a:r>
          </a:p>
          <a:p>
            <a:pPr lvl="1"/>
            <a:r>
              <a:rPr lang="en-US" dirty="0"/>
              <a:t>PCIe x1 is a 1-bit bus and is used to connect other peripherals</a:t>
            </a:r>
          </a:p>
          <a:p>
            <a:pPr lvl="1"/>
            <a:r>
              <a:rPr lang="en-US" dirty="0"/>
              <a:t>PCIe buses are extremely fast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universal serial bus (USB) </a:t>
            </a:r>
            <a:r>
              <a:rPr lang="en-US" dirty="0"/>
              <a:t>connects USB devices to a computer</a:t>
            </a:r>
          </a:p>
          <a:p>
            <a:pPr lvl="1"/>
            <a:r>
              <a:rPr lang="en-US" dirty="0"/>
              <a:t>127 different devices can connect via a single USB port</a:t>
            </a:r>
          </a:p>
          <a:p>
            <a:pPr lvl="1"/>
            <a:r>
              <a:rPr lang="en-US" dirty="0"/>
              <a:t>Extremely versatile</a:t>
            </a:r>
            <a:endParaRPr lang="en-US" b="1" dirty="0"/>
          </a:p>
        </p:txBody>
      </p:sp>
      <p:sp>
        <p:nvSpPr>
          <p:cNvPr id="4710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9AAC3-D264-43F7-8F09-7022D5E4C548}" type="slidenum">
              <a:rPr lang="en-US" smtClean="0"/>
              <a:pPr/>
              <a:t>44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Ports and Connectors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</a:t>
            </a:r>
            <a:r>
              <a:rPr lang="en-US" b="1" dirty="0">
                <a:solidFill>
                  <a:srgbClr val="0070C0"/>
                </a:solidFill>
              </a:rPr>
              <a:t> port </a:t>
            </a:r>
            <a:r>
              <a:rPr lang="en-US" dirty="0"/>
              <a:t>is a connector on the exterior of a computer’s system unit to which a device may be attached</a:t>
            </a:r>
          </a:p>
          <a:p>
            <a:pPr lvl="1"/>
            <a:r>
              <a:rPr lang="en-US" dirty="0"/>
              <a:t>Typical desktop computer ports HDMI to connect a monitor (VGA and Digital Video Interface (DVI) are older standards)</a:t>
            </a:r>
          </a:p>
          <a:p>
            <a:pPr lvl="1"/>
            <a:r>
              <a:rPr lang="en-US" dirty="0"/>
              <a:t>Network ports connect a device to a wired network</a:t>
            </a:r>
          </a:p>
          <a:p>
            <a:pPr lvl="1"/>
            <a:r>
              <a:rPr lang="en-US" dirty="0"/>
              <a:t>USB ports connect USB devices; can be USB-C</a:t>
            </a:r>
          </a:p>
          <a:p>
            <a:pPr lvl="1"/>
            <a:r>
              <a:rPr lang="en-US" dirty="0"/>
              <a:t>Others include IrDA and Bluetooth ports, flash memory card slots, audio ports, eSATA ports, and Thunderbolt ports (Apple)</a:t>
            </a:r>
          </a:p>
          <a:p>
            <a:pPr lvl="1"/>
            <a:r>
              <a:rPr lang="en-US" dirty="0"/>
              <a:t>Most computers support the Plug and Play standard</a:t>
            </a:r>
          </a:p>
          <a:p>
            <a:pPr lvl="1"/>
            <a:r>
              <a:rPr lang="en-US" dirty="0"/>
              <a:t>USB and Thunderbolt devices are hot-swappable</a:t>
            </a:r>
          </a:p>
          <a:p>
            <a:pPr lvl="2"/>
            <a:endParaRPr lang="en-US" dirty="0"/>
          </a:p>
        </p:txBody>
      </p:sp>
      <p:sp>
        <p:nvSpPr>
          <p:cNvPr id="4915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C0921A-BBAE-4D07-9814-A1B62AEAFCF1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Examples of Typical Ports and Connectors</a:t>
            </a:r>
            <a:endParaRPr lang="en-US" dirty="0">
              <a:latin typeface="Ebrima" charset="0"/>
              <a:ea typeface="Ebrima" charset="0"/>
              <a:cs typeface="Ebrima" charset="0"/>
            </a:endParaRPr>
          </a:p>
        </p:txBody>
      </p:sp>
      <p:pic>
        <p:nvPicPr>
          <p:cNvPr id="17410" name="Picture 2" descr="Figure 2-17: Typical port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12" y="5401209"/>
            <a:ext cx="1600200" cy="442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Figure 2-17 shows examples of typical port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88" y="2132856"/>
            <a:ext cx="5308232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 descr="Figure 2-18: Typical connector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611" y="5871552"/>
            <a:ext cx="1410789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Figure 2-18 shows some typical connectors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144" y="1556792"/>
            <a:ext cx="2537312" cy="420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Ebrima" charset="0"/>
                <a:ea typeface="Ebrima" charset="0"/>
                <a:cs typeface="Ebrima" charset="0"/>
              </a:rPr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8D0D2D-BCB3-472B-B279-B0A047444783}" type="slidenum">
              <a:rPr lang="en-US"/>
              <a:pPr>
                <a:defRPr/>
              </a:pPr>
              <a:t>46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727684" y="274638"/>
            <a:ext cx="6959116" cy="814102"/>
          </a:xfrm>
        </p:spPr>
        <p:txBody>
          <a:bodyPr/>
          <a:lstStyle/>
          <a:p>
            <a:r>
              <a:rPr lang="en-US" dirty="0"/>
              <a:t>USB Hubs</a:t>
            </a:r>
          </a:p>
        </p:txBody>
      </p:sp>
      <p:sp>
        <p:nvSpPr>
          <p:cNvPr id="2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DC70C209-EA03-48F9-820C-108C5D54F1BC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31800" y="6356350"/>
            <a:ext cx="61214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pic>
        <p:nvPicPr>
          <p:cNvPr id="23" name="Picture 2" descr="Figure 2-19: USB hub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501008"/>
            <a:ext cx="13144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 descr="Figure 2-19 shows how USB hubs function. This USB hub is used to connect multiple USB-A and USB-C devices to a single USB-C por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204864"/>
            <a:ext cx="5205583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457200" y="1520788"/>
            <a:ext cx="8229600" cy="460537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USB hubs connect multiple devices to a single USB port</a:t>
            </a:r>
          </a:p>
        </p:txBody>
      </p:sp>
    </p:spTree>
    <p:extLst>
      <p:ext uri="{BB962C8B-B14F-4D97-AF65-F5344CB8AC3E}">
        <p14:creationId xmlns:p14="http://schemas.microsoft.com/office/powerpoint/2010/main" val="5230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It Works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520788"/>
            <a:ext cx="5122912" cy="4605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USB-C </a:t>
            </a:r>
          </a:p>
          <a:p>
            <a:r>
              <a:rPr lang="en-US" dirty="0"/>
              <a:t>Both ends of a USB-C cable are the same</a:t>
            </a:r>
          </a:p>
          <a:p>
            <a:pPr lvl="1"/>
            <a:r>
              <a:rPr lang="en-US" dirty="0"/>
              <a:t>Traditional USB cables have two different connectors:</a:t>
            </a:r>
          </a:p>
          <a:p>
            <a:pPr lvl="2"/>
            <a:r>
              <a:rPr lang="en-US" dirty="0"/>
              <a:t>USB-A and USB-B</a:t>
            </a:r>
          </a:p>
          <a:p>
            <a:r>
              <a:rPr lang="en-US" dirty="0"/>
              <a:t>Very fast </a:t>
            </a:r>
          </a:p>
          <a:p>
            <a:r>
              <a:rPr lang="en-US" dirty="0"/>
              <a:t>Can charge and power portable computers</a:t>
            </a:r>
          </a:p>
          <a:p>
            <a:r>
              <a:rPr lang="en-US" dirty="0"/>
              <a:t>Many types of adapters and multiport adapter cables available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92080" y="4581128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USB-C ports are oval shaped; cables are reversible and interchangeable. </a:t>
            </a:r>
          </a:p>
        </p:txBody>
      </p:sp>
      <p:pic>
        <p:nvPicPr>
          <p:cNvPr id="20482" name="Picture 2" descr="USB-C ports are oval shaped and reversible. Both ends of a USB-C cable are the same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132856"/>
            <a:ext cx="3502786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CABC95-B9AF-4730-8685-12A363C9369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4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Ports and Connectors: Tablets and Smartphones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Tablets have ports similar to desktop computers, but often not as many</a:t>
            </a:r>
          </a:p>
          <a:p>
            <a:pPr lvl="1"/>
            <a:r>
              <a:rPr lang="en-US" dirty="0"/>
              <a:t>Connecting a tablet to a tablet dock can provide additional connectivity options</a:t>
            </a:r>
          </a:p>
          <a:p>
            <a:r>
              <a:rPr lang="en-US" dirty="0"/>
              <a:t>Smartphones have more limited expansion capabilities</a:t>
            </a:r>
          </a:p>
          <a:p>
            <a:pPr lvl="1"/>
            <a:r>
              <a:rPr lang="en-US" dirty="0"/>
              <a:t>Usually have a USB port</a:t>
            </a:r>
          </a:p>
          <a:p>
            <a:pPr lvl="1"/>
            <a:r>
              <a:rPr lang="en-US" dirty="0"/>
              <a:t>Some have a flash memory card slot</a:t>
            </a:r>
          </a:p>
          <a:p>
            <a:pPr lvl="1"/>
            <a:r>
              <a:rPr lang="en-US" dirty="0"/>
              <a:t>Some have a Subscriber Identify Module (SIM) slot to hold a SIM card</a:t>
            </a:r>
          </a:p>
        </p:txBody>
      </p:sp>
      <p:sp>
        <p:nvSpPr>
          <p:cNvPr id="5120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CABC95-B9AF-4730-8685-12A363C93692}" type="slidenum">
              <a:rPr lang="en-US" smtClean="0"/>
              <a:pPr/>
              <a:t>49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and Program Representation</a:t>
            </a: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en-US" sz="2600" dirty="0"/>
              <a:t>Digital data representation is the </a:t>
            </a:r>
            <a:r>
              <a:rPr lang="es-EC" sz="2600" dirty="0"/>
              <a:t>process of representing data in digital form so it can be understood by a computer</a:t>
            </a:r>
            <a:endParaRPr lang="en-US" sz="2600" dirty="0"/>
          </a:p>
          <a:p>
            <a:pPr lvl="1"/>
            <a:r>
              <a:rPr lang="en-US" dirty="0"/>
              <a:t>Coding systems are used to represent data and programs in a manner understood by the computer</a:t>
            </a:r>
          </a:p>
          <a:p>
            <a:pPr lvl="1"/>
            <a:r>
              <a:rPr lang="en-US" dirty="0"/>
              <a:t>Digital computers can only understand two states, off and on (0 and 1)</a:t>
            </a:r>
          </a:p>
          <a:p>
            <a:endParaRPr lang="en-US" dirty="0"/>
          </a:p>
        </p:txBody>
      </p:sp>
      <p:pic>
        <p:nvPicPr>
          <p:cNvPr id="1028" name="Picture 4" descr="Figure 2-1: Ways of representing 0 and 1. Binary computers recognize only two states—off and on—usually represented by 0 and 1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4653136"/>
            <a:ext cx="146165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Figure 2-1 shows ways of representing 0 and 1. Binary computers recognize only two states—off and on— usually represented by 0 and 1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581128"/>
            <a:ext cx="3267456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B76E68-C3F9-49CA-ACF8-6704BD0399BF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Examples of Typical Ports for Tablets and Tablet Docks</a:t>
            </a:r>
            <a:endParaRPr lang="en-US" dirty="0">
              <a:latin typeface="Ebrima" charset="0"/>
              <a:ea typeface="Ebrima" charset="0"/>
              <a:cs typeface="Ebrima" charset="0"/>
            </a:endParaRPr>
          </a:p>
        </p:txBody>
      </p:sp>
      <p:pic>
        <p:nvPicPr>
          <p:cNvPr id="19458" name="Picture 2" descr="Figure 2-20: Typical ports for tablets and tablet dock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5589240"/>
            <a:ext cx="13335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Figure 2-20 shows the following ports on a tablet: Headset jack, MicroSD card slot, Micro USB port, USB port, and Mini DisplayPort. The figure also shows ports available by connecting a tablet to a tablet dock. These additional ports include: a VGA port, an HDMI port, and USB and netorking ports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00808"/>
            <a:ext cx="8396878" cy="3744416"/>
          </a:xfrm>
          <a:prstGeom prst="rect">
            <a:avLst/>
          </a:prstGeom>
        </p:spPr>
      </p:pic>
      <p:sp>
        <p:nvSpPr>
          <p:cNvPr id="51203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Ebrima" charset="0"/>
                <a:ea typeface="Ebrima" charset="0"/>
                <a:cs typeface="Ebrima" charset="0"/>
              </a:rPr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CABC95-B9AF-4730-8685-12A363C93692}" type="slidenum">
              <a:rPr lang="en-US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7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Quick Quiz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4488" indent="-344488">
              <a:buFontTx/>
              <a:buNone/>
            </a:pPr>
            <a:r>
              <a:rPr lang="en-US" dirty="0"/>
              <a:t>1. Which type of memory is erased when the power goes out?</a:t>
            </a:r>
          </a:p>
          <a:p>
            <a:pPr marL="744538" lvl="1" indent="-344488">
              <a:buFontTx/>
              <a:buNone/>
            </a:pPr>
            <a:r>
              <a:rPr lang="nb-NO" dirty="0"/>
              <a:t>	a. ROM</a:t>
            </a:r>
            <a:endParaRPr lang="en-US" dirty="0"/>
          </a:p>
          <a:p>
            <a:pPr marL="744538" lvl="1" indent="-344488">
              <a:buFontTx/>
              <a:buNone/>
            </a:pPr>
            <a:r>
              <a:rPr lang="nb-NO" dirty="0"/>
              <a:t>	b. RAM</a:t>
            </a:r>
            <a:endParaRPr lang="en-US" dirty="0"/>
          </a:p>
          <a:p>
            <a:pPr marL="744538" lvl="1" indent="-344488">
              <a:buFontTx/>
              <a:buNone/>
            </a:pPr>
            <a:r>
              <a:rPr lang="en-US" dirty="0"/>
              <a:t>	c. flash memory</a:t>
            </a:r>
          </a:p>
          <a:p>
            <a:pPr marL="344488" indent="-344488">
              <a:buFontTx/>
              <a:buNone/>
            </a:pPr>
            <a:r>
              <a:rPr lang="en-US" dirty="0"/>
              <a:t>2. True or False: The CPU can also be called the motherboard. </a:t>
            </a:r>
          </a:p>
          <a:p>
            <a:pPr marL="344488" indent="-344488">
              <a:buFontTx/>
              <a:buNone/>
            </a:pPr>
            <a:r>
              <a:rPr lang="en-US" dirty="0"/>
              <a:t>3. An electronic path within a computer over which data travels is called a(n) _____________. </a:t>
            </a:r>
          </a:p>
          <a:p>
            <a:pPr marL="344488" indent="-344488">
              <a:buFontTx/>
              <a:buNone/>
            </a:pP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C62E26D-6AA5-4295-9224-BC507E88984A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3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Quick Quiz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520788"/>
            <a:ext cx="7571184" cy="4605375"/>
          </a:xfrm>
        </p:spPr>
        <p:txBody>
          <a:bodyPr>
            <a:normAutofit/>
          </a:bodyPr>
          <a:lstStyle/>
          <a:p>
            <a:pPr marL="344488" indent="-344488">
              <a:buFontTx/>
              <a:buNone/>
            </a:pPr>
            <a:endParaRPr lang="en-US" i="1" dirty="0"/>
          </a:p>
          <a:p>
            <a:pPr marL="344488" indent="-344488">
              <a:buFontTx/>
              <a:buNone/>
            </a:pPr>
            <a:r>
              <a:rPr lang="en-US" i="1" dirty="0"/>
              <a:t>Answers: </a:t>
            </a:r>
          </a:p>
          <a:p>
            <a:pPr marL="514350" indent="-514350">
              <a:buFontTx/>
              <a:buAutoNum type="arabicParenR"/>
            </a:pPr>
            <a:r>
              <a:rPr lang="en-US" i="1" dirty="0"/>
              <a:t>B</a:t>
            </a:r>
          </a:p>
          <a:p>
            <a:pPr marL="514350" indent="-514350">
              <a:buFontTx/>
              <a:buAutoNum type="arabicParenR"/>
            </a:pPr>
            <a:r>
              <a:rPr lang="en-US" i="1" dirty="0"/>
              <a:t>False </a:t>
            </a:r>
          </a:p>
          <a:p>
            <a:pPr marL="514350" indent="-514350">
              <a:buFontTx/>
              <a:buAutoNum type="arabicParenR"/>
            </a:pPr>
            <a:r>
              <a:rPr lang="en-US" i="1" dirty="0"/>
              <a:t>bus</a:t>
            </a:r>
            <a:endParaRPr lang="en-US" sz="1800" i="1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62E26D-6AA5-4295-9224-BC507E88984A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9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the CPU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CPU (central processing unit) consists of a variety of circuitry and components packaged together</a:t>
            </a:r>
          </a:p>
          <a:p>
            <a:pPr lvl="1"/>
            <a:r>
              <a:rPr lang="en-US" dirty="0"/>
              <a:t>The transistor is the key element of the microprocessor</a:t>
            </a:r>
          </a:p>
          <a:p>
            <a:pPr lvl="2"/>
            <a:r>
              <a:rPr lang="en-US" dirty="0"/>
              <a:t>Made of semi-conductor material that controls the flow of electrons inside a chip</a:t>
            </a:r>
          </a:p>
          <a:p>
            <a:pPr lvl="2"/>
            <a:r>
              <a:rPr lang="en-US" dirty="0"/>
              <a:t>Today’s CPUs contain hundreds of millions of transistors; the number doubles about every 18 months (Moore’s Law)</a:t>
            </a:r>
          </a:p>
          <a:p>
            <a:pPr lvl="1"/>
            <a:r>
              <a:rPr lang="en-US" dirty="0"/>
              <a:t>Electronic impulses move from one part of the CPU to another to process data</a:t>
            </a:r>
          </a:p>
          <a:p>
            <a:pPr lvl="1"/>
            <a:r>
              <a:rPr lang="en-US" dirty="0"/>
              <a:t>The architecture and components included in a CPU (referred to as microarchitecture) vary from processor to processor</a:t>
            </a:r>
          </a:p>
        </p:txBody>
      </p:sp>
      <p:sp>
        <p:nvSpPr>
          <p:cNvPr id="5222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903362-7ED0-4C4A-B668-118069261EC3}" type="slidenum">
              <a:rPr lang="en-US" smtClean="0"/>
              <a:pPr/>
              <a:t>53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the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Moore’s Law</a:t>
            </a:r>
          </a:p>
          <a:p>
            <a:r>
              <a:rPr lang="en-US" dirty="0"/>
              <a:t>In 1965, Gordon Moore predicted that the number of transistors per square inch on chips had doubled every two years and that trend would continue</a:t>
            </a:r>
          </a:p>
          <a:p>
            <a:r>
              <a:rPr lang="en-US" dirty="0"/>
              <a:t>Moore’s Law is still relevant today for processors as well as other computer components</a:t>
            </a:r>
          </a:p>
          <a:p>
            <a:pPr lvl="2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80112" y="5877272"/>
            <a:ext cx="266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George Moore (1970)</a:t>
            </a:r>
          </a:p>
        </p:txBody>
      </p:sp>
      <p:pic>
        <p:nvPicPr>
          <p:cNvPr id="21506" name="Picture 2" descr="A photograph of Gordon Moore taken in 1970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7" y="1556792"/>
            <a:ext cx="3510001" cy="429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903362-7ED0-4C4A-B668-118069261EC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CPU Core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arithmetic/logic unit (ALU)</a:t>
            </a:r>
            <a:r>
              <a:rPr lang="en-US" dirty="0"/>
              <a:t> performs arithmetic involving integers and logical operations 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floating point unit (FPU)</a:t>
            </a:r>
            <a:r>
              <a:rPr lang="en-US" dirty="0"/>
              <a:t> performs decimal arithmetic</a:t>
            </a:r>
          </a:p>
          <a:p>
            <a:r>
              <a:rPr lang="en-US" dirty="0"/>
              <a:t>The</a:t>
            </a:r>
            <a:r>
              <a:rPr lang="en-US" b="1" dirty="0">
                <a:solidFill>
                  <a:srgbClr val="0070C0"/>
                </a:solidFill>
              </a:rPr>
              <a:t> control unit </a:t>
            </a:r>
            <a:r>
              <a:rPr lang="en-US" dirty="0"/>
              <a:t>coordinates and controls activities within a CPU core</a:t>
            </a:r>
          </a:p>
          <a:p>
            <a:r>
              <a:rPr lang="en-US" dirty="0"/>
              <a:t>The</a:t>
            </a:r>
            <a:r>
              <a:rPr lang="en-US" b="1" dirty="0">
                <a:solidFill>
                  <a:srgbClr val="0070C0"/>
                </a:solidFill>
              </a:rPr>
              <a:t> prefetch unit </a:t>
            </a:r>
            <a:r>
              <a:rPr lang="en-US" dirty="0"/>
              <a:t>attempts to retrieve data and instructions before they are needed for processing in order to avoid delays</a:t>
            </a:r>
          </a:p>
          <a:p>
            <a:pPr lvl="1"/>
            <a:endParaRPr lang="en-US" dirty="0"/>
          </a:p>
        </p:txBody>
      </p:sp>
      <p:sp>
        <p:nvSpPr>
          <p:cNvPr id="5325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60ECC6-86A4-48F0-B284-07DC4BC7B48B}" type="slidenum">
              <a:rPr lang="en-US" smtClean="0"/>
              <a:pPr/>
              <a:t>55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CPU Core Components (cont’d)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decode unit </a:t>
            </a:r>
            <a:r>
              <a:rPr lang="en-US" dirty="0"/>
              <a:t>translates instructions from the prefetch unit so that they are understood by the control unit, ALU, and FPU</a:t>
            </a:r>
          </a:p>
          <a:p>
            <a:r>
              <a:rPr lang="en-US" dirty="0"/>
              <a:t>The registers and internal cache memory store data and instructions needed by the CPU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bus interface unit </a:t>
            </a:r>
            <a:r>
              <a:rPr lang="en-US" dirty="0"/>
              <a:t>allows the core to communicate with other CPU components</a:t>
            </a:r>
          </a:p>
          <a:p>
            <a:endParaRPr lang="en-US" dirty="0"/>
          </a:p>
        </p:txBody>
      </p:sp>
      <p:sp>
        <p:nvSpPr>
          <p:cNvPr id="5427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D0A1D5-DF14-406E-925D-ECAA43FDA033}" type="slidenum">
              <a:rPr lang="en-US" smtClean="0"/>
              <a:pPr/>
              <a:t>56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brima" charset="0"/>
                <a:ea typeface="Ebrima" charset="0"/>
                <a:cs typeface="Ebrima" charset="0"/>
              </a:rPr>
              <a:t>Inside a CPU Core</a:t>
            </a:r>
          </a:p>
        </p:txBody>
      </p:sp>
      <p:pic>
        <p:nvPicPr>
          <p:cNvPr id="22530" name="Picture 2" descr="Figure 2-21: Inside a CPU cor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127136"/>
            <a:ext cx="1551709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 descr="Figure 2-21 shows the components inside a CPU cor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6148420" cy="475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Ebrima" charset="0"/>
                <a:ea typeface="Ebrima" charset="0"/>
                <a:cs typeface="Ebrima" charset="0"/>
              </a:rPr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16B064-E35D-461F-BC79-5C6BCD1C399E}" type="slidenum">
              <a:rPr lang="en-US"/>
              <a:pPr>
                <a:defRPr/>
              </a:pPr>
              <a:t>57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System Clock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en-US" sz="2600" dirty="0"/>
              <a:t>The </a:t>
            </a:r>
            <a:r>
              <a:rPr lang="en-US" sz="2600" b="1" dirty="0">
                <a:solidFill>
                  <a:srgbClr val="0070C0"/>
                </a:solidFill>
              </a:rPr>
              <a:t>system clock </a:t>
            </a:r>
            <a:r>
              <a:rPr lang="en-US" sz="2600" dirty="0"/>
              <a:t>is a timing mechanism within the computer system that synchronizes the computer’s operations</a:t>
            </a:r>
          </a:p>
          <a:p>
            <a:pPr lvl="1"/>
            <a:r>
              <a:rPr lang="en-US" dirty="0"/>
              <a:t>Located on the motherboard</a:t>
            </a:r>
          </a:p>
          <a:p>
            <a:pPr lvl="1"/>
            <a:r>
              <a:rPr lang="en-US" dirty="0"/>
              <a:t>Sends out a signal on a regular basis to all computer components</a:t>
            </a:r>
          </a:p>
          <a:p>
            <a:pPr lvl="1"/>
            <a:r>
              <a:rPr lang="en-US" dirty="0"/>
              <a:t>Each signal is a cycle</a:t>
            </a:r>
          </a:p>
          <a:p>
            <a:pPr lvl="1"/>
            <a:r>
              <a:rPr lang="en-US" dirty="0"/>
              <a:t>Number of cycles per second is measured in </a:t>
            </a:r>
            <a:br>
              <a:rPr lang="en-US" dirty="0"/>
            </a:br>
            <a:r>
              <a:rPr lang="en-US" dirty="0"/>
              <a:t>hertz (Hz)</a:t>
            </a:r>
          </a:p>
          <a:p>
            <a:pPr lvl="1"/>
            <a:r>
              <a:rPr lang="en-US" dirty="0"/>
              <a:t>One megahertz = one million ticks of the </a:t>
            </a:r>
            <a:br>
              <a:rPr lang="en-US" dirty="0"/>
            </a:br>
            <a:r>
              <a:rPr lang="en-US" dirty="0"/>
              <a:t>system clock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5632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0EC5F5-A4F3-4894-AFDC-6B66E3EF3573}" type="slidenum">
              <a:rPr lang="en-US" smtClean="0"/>
              <a:pPr/>
              <a:t>58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Clock Speed</a:t>
            </a:r>
          </a:p>
        </p:txBody>
      </p:sp>
      <p:sp>
        <p:nvSpPr>
          <p:cNvPr id="5734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can run at a multiple or fraction of the system clock speed</a:t>
            </a:r>
          </a:p>
          <a:p>
            <a:pPr lvl="1"/>
            <a:r>
              <a:rPr lang="en-US" dirty="0"/>
              <a:t>Many PC system clocks run at 200 MHz; all devices run at a fraction or multiplier of the clock speed</a:t>
            </a:r>
          </a:p>
          <a:p>
            <a:pPr lvl="1"/>
            <a:r>
              <a:rPr lang="en-US" dirty="0"/>
              <a:t>A CPU clock speed of 2 GHz means the CPU clock “ticks” 10 times during each system clock tick</a:t>
            </a:r>
          </a:p>
          <a:p>
            <a:pPr lvl="1"/>
            <a:r>
              <a:rPr lang="en-US" dirty="0"/>
              <a:t>During each CPU clock tick, one or more pieces of microcode are processed</a:t>
            </a:r>
          </a:p>
          <a:p>
            <a:pPr lvl="1"/>
            <a:r>
              <a:rPr lang="en-US" dirty="0"/>
              <a:t>A CPU with a higher clock speed processes more instructions per second than the same CPU with a lower CPU clock speed</a:t>
            </a:r>
          </a:p>
          <a:p>
            <a:pPr lvl="2"/>
            <a:endParaRPr lang="en-US" dirty="0"/>
          </a:p>
        </p:txBody>
      </p:sp>
      <p:sp>
        <p:nvSpPr>
          <p:cNvPr id="5734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AA51AA-E216-4354-92A8-A1076A718C75}" type="slidenum">
              <a:rPr lang="en-US" smtClean="0"/>
              <a:pPr/>
              <a:t>59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Data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5842992" cy="4605375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A </a:t>
            </a:r>
            <a:r>
              <a:rPr lang="en-US" sz="2600" b="1" dirty="0">
                <a:solidFill>
                  <a:srgbClr val="0070C0"/>
                </a:solidFill>
              </a:rPr>
              <a:t>bit</a:t>
            </a:r>
            <a:r>
              <a:rPr lang="en-US" sz="2600" dirty="0"/>
              <a:t> is the smallest unit of data that a </a:t>
            </a:r>
            <a:br>
              <a:rPr lang="en-US" sz="2600" dirty="0"/>
            </a:br>
            <a:r>
              <a:rPr lang="en-US" sz="2600" dirty="0"/>
              <a:t>binary computer can recognize</a:t>
            </a:r>
            <a:br>
              <a:rPr lang="en-US" sz="2600" dirty="0"/>
            </a:br>
            <a:r>
              <a:rPr lang="en-US" sz="2600" dirty="0"/>
              <a:t>(a single 1 or 0)</a:t>
            </a:r>
          </a:p>
          <a:p>
            <a:r>
              <a:rPr lang="en-US" sz="2600" dirty="0"/>
              <a:t>A </a:t>
            </a:r>
            <a:r>
              <a:rPr lang="en-US" sz="2600" b="1" dirty="0">
                <a:solidFill>
                  <a:srgbClr val="0070C0"/>
                </a:solidFill>
              </a:rPr>
              <a:t>byte</a:t>
            </a:r>
            <a:r>
              <a:rPr lang="en-US" sz="2600" dirty="0"/>
              <a:t> is equivalent to 8 bits</a:t>
            </a:r>
          </a:p>
          <a:p>
            <a:pPr lvl="1"/>
            <a:r>
              <a:rPr lang="en-US" dirty="0"/>
              <a:t>Byte terminology used to express </a:t>
            </a:r>
            <a:br>
              <a:rPr lang="en-US" dirty="0"/>
            </a:br>
            <a:r>
              <a:rPr lang="en-US" dirty="0"/>
              <a:t>the size of documents and other </a:t>
            </a:r>
            <a:br>
              <a:rPr lang="en-US" dirty="0"/>
            </a:br>
            <a:r>
              <a:rPr lang="en-US" dirty="0"/>
              <a:t>files, programs, etc.</a:t>
            </a:r>
          </a:p>
          <a:p>
            <a:r>
              <a:rPr lang="en-US" sz="2600" dirty="0"/>
              <a:t>Prefixes are often used to express larger quantities of bytes: </a:t>
            </a:r>
            <a:r>
              <a:rPr lang="en-US" sz="2600" b="1" dirty="0">
                <a:solidFill>
                  <a:srgbClr val="0070C0"/>
                </a:solidFill>
              </a:rPr>
              <a:t>kilobyte (KB)</a:t>
            </a:r>
            <a:r>
              <a:rPr lang="en-US" sz="2600" dirty="0"/>
              <a:t>, </a:t>
            </a:r>
            <a:r>
              <a:rPr lang="en-US" sz="2600" b="1" dirty="0">
                <a:solidFill>
                  <a:srgbClr val="0070C0"/>
                </a:solidFill>
              </a:rPr>
              <a:t>megabyte (MB)</a:t>
            </a:r>
            <a:r>
              <a:rPr lang="en-US" sz="2600" dirty="0"/>
              <a:t>, </a:t>
            </a:r>
            <a:r>
              <a:rPr lang="en-US" sz="2600" b="1" dirty="0">
                <a:solidFill>
                  <a:srgbClr val="0070C0"/>
                </a:solidFill>
              </a:rPr>
              <a:t>gigabyte (GB)</a:t>
            </a:r>
            <a:r>
              <a:rPr lang="en-US" sz="2600" dirty="0"/>
              <a:t>, </a:t>
            </a:r>
            <a:r>
              <a:rPr lang="en-US" sz="2600" b="1" dirty="0">
                <a:solidFill>
                  <a:srgbClr val="0070C0"/>
                </a:solidFill>
              </a:rPr>
              <a:t>terabyte (TB)</a:t>
            </a:r>
            <a:r>
              <a:rPr lang="en-US" sz="2600" dirty="0"/>
              <a:t>, </a:t>
            </a:r>
            <a:r>
              <a:rPr lang="en-US" sz="2600" b="1" dirty="0">
                <a:solidFill>
                  <a:srgbClr val="0070C0"/>
                </a:solidFill>
              </a:rPr>
              <a:t>petabyte (PB)</a:t>
            </a:r>
            <a:r>
              <a:rPr lang="en-US" sz="2600" dirty="0"/>
              <a:t>, </a:t>
            </a:r>
            <a:r>
              <a:rPr lang="en-US" sz="2600" b="1" dirty="0">
                <a:solidFill>
                  <a:srgbClr val="0070C0"/>
                </a:solidFill>
              </a:rPr>
              <a:t>exabyte (EB)</a:t>
            </a:r>
            <a:r>
              <a:rPr lang="en-US" sz="2600" dirty="0"/>
              <a:t>, </a:t>
            </a:r>
            <a:r>
              <a:rPr lang="en-US" sz="2600" b="1" dirty="0">
                <a:solidFill>
                  <a:srgbClr val="0070C0"/>
                </a:solidFill>
              </a:rPr>
              <a:t>zettabyte (ZB )</a:t>
            </a:r>
            <a:r>
              <a:rPr lang="en-US" sz="2600" dirty="0"/>
              <a:t>, </a:t>
            </a:r>
            <a:r>
              <a:rPr lang="en-US" sz="2600" b="1" dirty="0">
                <a:solidFill>
                  <a:srgbClr val="0070C0"/>
                </a:solidFill>
              </a:rPr>
              <a:t>yottabyte (YB)</a:t>
            </a:r>
          </a:p>
        </p:txBody>
      </p:sp>
      <p:pic>
        <p:nvPicPr>
          <p:cNvPr id="2053" name="Picture 5" descr="Figure 2-2: Bits and bytes. Document size, storage capacity, and memory capacity are all measured in bytes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224" y="5229200"/>
            <a:ext cx="1330452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Figure 2-2 shows a bit and a byte, which is comprised of eight bits. Document size, storage capacity, and memory capacity are all measured in byt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765" y="1556792"/>
            <a:ext cx="2205699" cy="356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674985-1C7F-47DE-A600-B63D7725258C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Machine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machine cycle </a:t>
            </a:r>
            <a:r>
              <a:rPr lang="en-US" dirty="0"/>
              <a:t>occurs whenever the CPU processes a single piece of microcode</a:t>
            </a:r>
          </a:p>
          <a:p>
            <a:pPr lvl="1"/>
            <a:r>
              <a:rPr lang="en-US" dirty="0"/>
              <a:t>It consists of four operations: </a:t>
            </a:r>
          </a:p>
          <a:p>
            <a:pPr lvl="2"/>
            <a:r>
              <a:rPr lang="en-US" dirty="0"/>
              <a:t>Fetch</a:t>
            </a:r>
          </a:p>
          <a:p>
            <a:pPr lvl="2"/>
            <a:r>
              <a:rPr lang="en-US" dirty="0"/>
              <a:t>Decode</a:t>
            </a:r>
          </a:p>
          <a:p>
            <a:pPr lvl="2"/>
            <a:r>
              <a:rPr lang="en-US" dirty="0"/>
              <a:t>Execute</a:t>
            </a:r>
          </a:p>
          <a:p>
            <a:pPr lvl="2"/>
            <a:r>
              <a:rPr lang="en-US" dirty="0"/>
              <a:t>Store</a:t>
            </a:r>
          </a:p>
        </p:txBody>
      </p:sp>
      <p:pic>
        <p:nvPicPr>
          <p:cNvPr id="23554" name="Picture 2" descr="Figure 2-22: A machine cyc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5085184"/>
            <a:ext cx="1548316" cy="100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 descr="Figure 2-22 illustrates a machine cycle. A machine cycle is typically accomplished in four step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060848"/>
            <a:ext cx="4036318" cy="402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FF026C-2688-4299-AA0A-8354772862C8}" type="slidenum">
              <a:rPr lang="en-US" smtClean="0"/>
              <a:pPr/>
              <a:t>60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Making Computers Faster and Better Now and in the Future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435280" cy="50045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Improving the Performance of Your System Today</a:t>
            </a:r>
          </a:p>
          <a:p>
            <a:pPr lvl="1"/>
            <a:r>
              <a:rPr lang="en-US" dirty="0"/>
              <a:t>Add more memory</a:t>
            </a:r>
          </a:p>
          <a:p>
            <a:pPr lvl="1"/>
            <a:r>
              <a:rPr lang="en-US" dirty="0"/>
              <a:t>Perform system maintenance</a:t>
            </a:r>
          </a:p>
          <a:p>
            <a:pPr lvl="2"/>
            <a:r>
              <a:rPr lang="en-US" dirty="0"/>
              <a:t>Uninstall programs properly</a:t>
            </a:r>
          </a:p>
          <a:p>
            <a:pPr lvl="2"/>
            <a:r>
              <a:rPr lang="en-US" dirty="0"/>
              <a:t>Remove unnecessary programs </a:t>
            </a:r>
            <a:br>
              <a:rPr lang="en-US" dirty="0"/>
            </a:br>
            <a:r>
              <a:rPr lang="en-US" dirty="0"/>
              <a:t>from the Startup list</a:t>
            </a:r>
          </a:p>
          <a:p>
            <a:pPr lvl="2"/>
            <a:r>
              <a:rPr lang="en-US" dirty="0"/>
              <a:t>Place unneeded large files on </a:t>
            </a:r>
            <a:br>
              <a:rPr lang="en-US" dirty="0"/>
            </a:br>
            <a:r>
              <a:rPr lang="en-US" dirty="0"/>
              <a:t>external storage</a:t>
            </a:r>
          </a:p>
          <a:p>
            <a:pPr lvl="2"/>
            <a:r>
              <a:rPr lang="en-US" dirty="0"/>
              <a:t>Delete temporary files</a:t>
            </a:r>
          </a:p>
          <a:p>
            <a:pPr lvl="2"/>
            <a:r>
              <a:rPr lang="en-US" dirty="0"/>
              <a:t>Error-check your hard drive</a:t>
            </a:r>
          </a:p>
          <a:p>
            <a:pPr lvl="2"/>
            <a:r>
              <a:rPr lang="en-US" dirty="0"/>
              <a:t>Scan for viruses and spyware</a:t>
            </a:r>
          </a:p>
          <a:p>
            <a:pPr lvl="2"/>
            <a:r>
              <a:rPr lang="en-US" dirty="0"/>
              <a:t>Clean out the dust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6" name="Picture 2" descr="Figure 2-24: Windows Disk Cleanup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062" y="5373216"/>
            <a:ext cx="1252330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Figure 2-24 shows the Windows Disk Cleanup dialog box. This utility program can help free up room on your hard driv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560" y="2060848"/>
            <a:ext cx="2591243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560747-FD4B-4AE0-82BC-0B2948A12B1A}" type="slidenum">
              <a:rPr lang="en-US" smtClean="0"/>
              <a:pPr/>
              <a:t>61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Making Computers Faster and Better Now and in the Future (cont’d)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1520788"/>
            <a:ext cx="8229600" cy="4932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Buy a larger or second hard drive</a:t>
            </a:r>
          </a:p>
          <a:p>
            <a:pPr lvl="2"/>
            <a:r>
              <a:rPr lang="en-US" dirty="0"/>
              <a:t>Can be internal or external</a:t>
            </a:r>
          </a:p>
          <a:p>
            <a:pPr lvl="2"/>
            <a:r>
              <a:rPr lang="en-US" dirty="0"/>
              <a:t>Move files from your primary drive to make it faster</a:t>
            </a:r>
          </a:p>
          <a:p>
            <a:pPr lvl="1"/>
            <a:r>
              <a:rPr lang="en-US" dirty="0"/>
              <a:t>Upgrade your Internet connection</a:t>
            </a:r>
          </a:p>
          <a:p>
            <a:pPr lvl="2"/>
            <a:r>
              <a:rPr lang="en-US" dirty="0"/>
              <a:t>Various types of connections and speeds are available</a:t>
            </a:r>
          </a:p>
          <a:p>
            <a:pPr lvl="1"/>
            <a:r>
              <a:rPr lang="en-US" dirty="0"/>
              <a:t>Upgrade your video graphics card</a:t>
            </a:r>
          </a:p>
          <a:p>
            <a:pPr lvl="2"/>
            <a:r>
              <a:rPr lang="en-US" dirty="0"/>
              <a:t>PCs with integrated graphics can typically have a graphics card added</a:t>
            </a:r>
          </a:p>
          <a:p>
            <a:pPr lvl="2"/>
            <a:r>
              <a:rPr lang="en-US" dirty="0"/>
              <a:t>Graphics cards can be upgraded if needed</a:t>
            </a:r>
          </a:p>
          <a:p>
            <a:pPr lvl="2"/>
            <a:r>
              <a:rPr lang="en-US" dirty="0"/>
              <a:t>Some notebooks switch to integrated graphics when using battery power to extend battery life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6041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C5C91F-8D8C-454B-B9E2-80DA963E66E0}" type="slidenum">
              <a:rPr lang="en-US" smtClean="0"/>
              <a:pPr/>
              <a:t>62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27684" y="274638"/>
            <a:ext cx="7308812" cy="814102"/>
          </a:xfrm>
        </p:spPr>
        <p:txBody>
          <a:bodyPr>
            <a:noAutofit/>
          </a:bodyPr>
          <a:lstStyle/>
          <a:p>
            <a:r>
              <a:rPr lang="en-US" sz="3200" dirty="0"/>
              <a:t>Strategies for Making Faster and Better Computers: Pipelining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46053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Pipelining </a:t>
            </a:r>
            <a:r>
              <a:rPr lang="en-US" dirty="0"/>
              <a:t>allows multiple instructions to be processed at one time</a:t>
            </a:r>
          </a:p>
          <a:p>
            <a:pPr lvl="1"/>
            <a:r>
              <a:rPr lang="en-US" dirty="0"/>
              <a:t>A new instruction </a:t>
            </a:r>
            <a:br>
              <a:rPr lang="en-US" dirty="0"/>
            </a:br>
            <a:r>
              <a:rPr lang="en-US" dirty="0"/>
              <a:t>begins as soon as</a:t>
            </a:r>
            <a:br>
              <a:rPr lang="en-US" dirty="0"/>
            </a:br>
            <a:r>
              <a:rPr lang="en-US" dirty="0"/>
              <a:t>the previous </a:t>
            </a:r>
            <a:br>
              <a:rPr lang="en-US" dirty="0"/>
            </a:br>
            <a:r>
              <a:rPr lang="en-US" dirty="0"/>
              <a:t>instruction </a:t>
            </a:r>
            <a:br>
              <a:rPr lang="en-US" dirty="0"/>
            </a:br>
            <a:r>
              <a:rPr lang="en-US" dirty="0"/>
              <a:t>completes a stage of</a:t>
            </a:r>
            <a:br>
              <a:rPr lang="en-US" dirty="0"/>
            </a:br>
            <a:r>
              <a:rPr lang="en-US" dirty="0"/>
              <a:t>the machine cycle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31800" y="6356350"/>
            <a:ext cx="6121400" cy="365125"/>
          </a:xfrm>
        </p:spPr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AF98428-33FC-4459-9D76-99A16DB22286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15" name="Picture 2" descr="Figure 2-25: Pipelining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4"/>
          <a:stretch/>
        </p:blipFill>
        <p:spPr bwMode="auto">
          <a:xfrm>
            <a:off x="1115616" y="4941168"/>
            <a:ext cx="1374316" cy="108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Figure 2-25 explains that pipelining streamlines the machine cycle by executing different stages of multiple instructions at the same time so that the different  parts of the CPU are idle less ofte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204864"/>
            <a:ext cx="4925004" cy="292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Figure 2-25: Pipelining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64"/>
          <a:stretch/>
        </p:blipFill>
        <p:spPr bwMode="auto">
          <a:xfrm>
            <a:off x="2483768" y="5085184"/>
            <a:ext cx="1374316" cy="95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Multiprocessing and Parallel Processing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520788"/>
            <a:ext cx="8229600" cy="460537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more than one processor or processor core is common today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Multiprocessing</a:t>
            </a:r>
            <a:r>
              <a:rPr lang="en-US" dirty="0"/>
              <a:t>: Each processor or core typically works on a different job to process these jobs faster than with a single processor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Parallel processing</a:t>
            </a:r>
            <a:r>
              <a:rPr lang="en-US" dirty="0"/>
              <a:t>: Multiple processors or cores work together to process a single job as fast as possible</a:t>
            </a:r>
          </a:p>
          <a:p>
            <a:pPr lvl="1"/>
            <a:r>
              <a:rPr lang="en-US" dirty="0"/>
              <a:t>Multithreading: the ability of a CPU (or software) to execute multiple streams of instructions (called threads) within a single program at the same time</a:t>
            </a:r>
          </a:p>
        </p:txBody>
      </p:sp>
      <p:sp>
        <p:nvSpPr>
          <p:cNvPr id="6144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F98428-33FC-4459-9D76-99A16DB2228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35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Improved Architecture and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47885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Improved architecture</a:t>
            </a:r>
          </a:p>
          <a:p>
            <a:pPr lvl="1"/>
            <a:r>
              <a:rPr lang="en-US" dirty="0"/>
              <a:t>Smaller components, faster memory, faster bus speeds, increasing number of CPU cores, integrated GPUs, support for virtualization, and increased 3D graphics processing</a:t>
            </a:r>
          </a:p>
          <a:p>
            <a:r>
              <a:rPr lang="en-US" dirty="0"/>
              <a:t>Improved materials</a:t>
            </a:r>
          </a:p>
          <a:p>
            <a:pPr lvl="1"/>
            <a:r>
              <a:rPr lang="en-US" dirty="0"/>
              <a:t>Traditionally, CPUs used aluminum circuitry on silicon chips</a:t>
            </a:r>
          </a:p>
          <a:p>
            <a:pPr lvl="1"/>
            <a:r>
              <a:rPr lang="en-US" dirty="0"/>
              <a:t>Alternate materials include copper chips, and high-k, germanium and other III-V materials 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Graphene</a:t>
            </a:r>
            <a:r>
              <a:rPr lang="en-US" dirty="0"/>
              <a:t> consists of flat sheets are carbon one atom tall</a:t>
            </a:r>
          </a:p>
          <a:p>
            <a:pPr lvl="2"/>
            <a:r>
              <a:rPr lang="en-US" dirty="0"/>
              <a:t>Lightest and strongest known material</a:t>
            </a:r>
          </a:p>
          <a:p>
            <a:pPr lvl="2"/>
            <a:r>
              <a:rPr lang="en-US" dirty="0"/>
              <a:t>Graphene chips are faster than silicon chips and require less power</a:t>
            </a:r>
          </a:p>
        </p:txBody>
      </p:sp>
      <p:sp>
        <p:nvSpPr>
          <p:cNvPr id="6041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C5C91F-8D8C-454B-B9E2-80DA963E66E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23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Improved Architecture and Materials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materials (cont’d)</a:t>
            </a:r>
          </a:p>
          <a:p>
            <a:pPr lvl="1"/>
            <a:r>
              <a:rPr lang="en-US" dirty="0"/>
              <a:t>Flexible electronic components</a:t>
            </a:r>
          </a:p>
          <a:p>
            <a:pPr lvl="2"/>
            <a:r>
              <a:rPr lang="en-US" dirty="0"/>
              <a:t>Can be bent without damaging circuitry</a:t>
            </a:r>
          </a:p>
          <a:p>
            <a:pPr lvl="2"/>
            <a:r>
              <a:rPr lang="en-US" dirty="0"/>
              <a:t>Thinner, lighter, generate less heat, and consume less power than conventional processors</a:t>
            </a:r>
          </a:p>
          <a:p>
            <a:pPr lvl="2"/>
            <a:r>
              <a:rPr lang="en-US" dirty="0"/>
              <a:t>Needed for flexible devices, wearable clothing, etc.</a:t>
            </a:r>
          </a:p>
        </p:txBody>
      </p:sp>
      <p:pic>
        <p:nvPicPr>
          <p:cNvPr id="26626" name="Picture 2" descr="Figure 2-26: Flexible smartphon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5013176"/>
            <a:ext cx="15773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 descr="Figure 2-26 is an example of flexible electronics, a flexible smartphone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365104"/>
            <a:ext cx="3561654" cy="1905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C5C91F-8D8C-454B-B9E2-80DA963E66E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Trend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20788"/>
            <a:ext cx="5194920" cy="4605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Smart Clothing </a:t>
            </a:r>
          </a:p>
          <a:p>
            <a:r>
              <a:rPr lang="en-US" dirty="0"/>
              <a:t>Is the next trend in wearable technology</a:t>
            </a:r>
          </a:p>
          <a:p>
            <a:r>
              <a:rPr lang="en-US" dirty="0"/>
              <a:t>Contains flexible circuitry and sensors, wireless connectivity, </a:t>
            </a:r>
            <a:br>
              <a:rPr lang="en-US" dirty="0"/>
            </a:br>
            <a:r>
              <a:rPr lang="en-US" dirty="0"/>
              <a:t>and a battery</a:t>
            </a:r>
          </a:p>
          <a:p>
            <a:r>
              <a:rPr lang="en-US" dirty="0"/>
              <a:t>Can monitor your physical activity</a:t>
            </a:r>
          </a:p>
          <a:p>
            <a:pPr lvl="1"/>
            <a:r>
              <a:rPr lang="en-US" dirty="0"/>
              <a:t>Transmits 3D information about your activities</a:t>
            </a:r>
          </a:p>
          <a:p>
            <a:pPr lvl="1"/>
            <a:r>
              <a:rPr lang="en-US" dirty="0"/>
              <a:t>Syncs data to your smartphone</a:t>
            </a:r>
          </a:p>
          <a:p>
            <a:r>
              <a:rPr lang="en-US" dirty="0"/>
              <a:t>Smart fabric is under development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16215" y="4293096"/>
            <a:ext cx="1728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Smart fabric.</a:t>
            </a:r>
          </a:p>
        </p:txBody>
      </p:sp>
      <p:pic>
        <p:nvPicPr>
          <p:cNvPr id="1026" name="Picture 2" descr="Google’ s Project Jacquard is developing conductive yarn that can be woven to create smart clothing using normal techniques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00808"/>
            <a:ext cx="3336671" cy="245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BE2AFD-011F-4834-BD01-2BC3C36E003C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6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3D Chips</a:t>
            </a: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4834880" cy="4605375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3D chips pack a number of components layered onto small chips</a:t>
            </a:r>
          </a:p>
          <a:p>
            <a:pPr lvl="1"/>
            <a:r>
              <a:rPr lang="en-US" dirty="0"/>
              <a:t>Cuts down on the surface area required</a:t>
            </a:r>
          </a:p>
          <a:p>
            <a:pPr lvl="1"/>
            <a:r>
              <a:rPr lang="en-US" dirty="0"/>
              <a:t>Especially important with notebook computers and mobile devices</a:t>
            </a:r>
          </a:p>
          <a:p>
            <a:pPr lvl="1"/>
            <a:r>
              <a:rPr lang="en-US" dirty="0"/>
              <a:t>Memory cells are stacked on top of one another in layers</a:t>
            </a:r>
          </a:p>
          <a:p>
            <a:pPr lvl="1"/>
            <a:r>
              <a:rPr lang="en-US" dirty="0"/>
              <a:t>For CPUs, the transistors are layered</a:t>
            </a:r>
          </a:p>
        </p:txBody>
      </p:sp>
      <p:pic>
        <p:nvPicPr>
          <p:cNvPr id="2050" name="Picture 2" descr="Figure 2-27: Tri-Gate transisto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293096"/>
            <a:ext cx="131445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Figure 2-27 is a photo of a Tri-Gate transistor. In this 3D transistor, the electrical current (represented by the yellow dots) flows on three sides of a vertical fin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772816"/>
            <a:ext cx="3351611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BE2AFD-011F-4834-BD01-2BC3C36E003C}" type="slidenum">
              <a:rPr lang="en-US" smtClean="0"/>
              <a:pPr/>
              <a:t>68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Nanotechnology</a:t>
            </a: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Nanotechnology</a:t>
            </a:r>
            <a:r>
              <a:rPr lang="en-US" dirty="0"/>
              <a:t> is the science of creating tiny computers and components less than 100 nanometers in size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Carbon nanotubes (CNTs) </a:t>
            </a:r>
            <a:r>
              <a:rPr lang="en-US" dirty="0"/>
              <a:t>are tiny, hollow tubes of graphene</a:t>
            </a:r>
          </a:p>
          <a:p>
            <a:pPr lvl="1"/>
            <a:r>
              <a:rPr lang="en-US" dirty="0"/>
              <a:t>Great potential for many applications</a:t>
            </a:r>
          </a:p>
          <a:p>
            <a:pPr lvl="2"/>
            <a:r>
              <a:rPr lang="en-US" dirty="0"/>
              <a:t>Used in TVs, solar cells, light bulbs, consumer products like surfboards, and computing products like memory</a:t>
            </a:r>
          </a:p>
          <a:p>
            <a:pPr lvl="2"/>
            <a:r>
              <a:rPr lang="en-US" dirty="0"/>
              <a:t>Carbon nanotube fibers conduct heat and electricity like a metal wire</a:t>
            </a:r>
          </a:p>
          <a:p>
            <a:pPr lvl="2"/>
            <a:r>
              <a:rPr lang="en-US" dirty="0"/>
              <a:t>Nanofilters that can remove contaminants from water sources</a:t>
            </a:r>
          </a:p>
          <a:p>
            <a:pPr lvl="2"/>
            <a:r>
              <a:rPr lang="en-US" dirty="0"/>
              <a:t>Nanosensors that can detect cancer-causing toxins or cancer drugs inside single living cells</a:t>
            </a:r>
          </a:p>
        </p:txBody>
      </p:sp>
      <p:sp>
        <p:nvSpPr>
          <p:cNvPr id="6246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BE2AFD-011F-4834-BD01-2BC3C36E003C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4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Representing Numerical Data: The Binary Numbering System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en-US" sz="2600" dirty="0"/>
              <a:t>The </a:t>
            </a:r>
            <a:r>
              <a:rPr lang="en-US" sz="2600" b="1" dirty="0">
                <a:solidFill>
                  <a:srgbClr val="0070C0"/>
                </a:solidFill>
              </a:rPr>
              <a:t>binary numbering system </a:t>
            </a:r>
            <a:r>
              <a:rPr lang="en-US" sz="2600" dirty="0"/>
              <a:t>uses only two symbols (1 and 0) to represent all possible numbers</a:t>
            </a:r>
          </a:p>
          <a:p>
            <a:pPr marL="800100" lvl="3" indent="-342900"/>
            <a:r>
              <a:rPr lang="en-US" sz="2600" dirty="0"/>
              <a:t>The numbering system computers use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decimal numbering system </a:t>
            </a:r>
            <a:r>
              <a:rPr lang="en-US" dirty="0"/>
              <a:t>uses 10 symbols (0-9)</a:t>
            </a:r>
          </a:p>
          <a:p>
            <a:pPr marL="800100" lvl="3" indent="-342900"/>
            <a:r>
              <a:rPr lang="en-US" sz="2600" dirty="0"/>
              <a:t>The numbering system people use</a:t>
            </a:r>
          </a:p>
          <a:p>
            <a:r>
              <a:rPr lang="en-US" dirty="0"/>
              <a:t>In both systems, the position of the digits determines the power to which the base number (such as 10 or 2) is raised</a:t>
            </a:r>
          </a:p>
          <a:p>
            <a:endParaRPr lang="en-US" dirty="0"/>
          </a:p>
        </p:txBody>
      </p:sp>
      <p:sp>
        <p:nvSpPr>
          <p:cNvPr id="1536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E3D90-62A3-44F6-AD09-F035185EF841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Nanotechnology</a:t>
            </a:r>
          </a:p>
        </p:txBody>
      </p:sp>
      <p:pic>
        <p:nvPicPr>
          <p:cNvPr id="5122" name="Picture 2" descr="Figure 2-28: Wafer containing CNT transistor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229200"/>
            <a:ext cx="14097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Figure 2-28 shows a wafer containing CNT transistor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4787800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Figure 2-29: Carbon nanotube fiber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093" y="5261244"/>
            <a:ext cx="14382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Figure 2-29 shows a light bulb powered and held in place by two carbon nanotube fibers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516828"/>
            <a:ext cx="2754999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C70C209-EA03-48F9-820C-108C5D54F1BC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15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Terascale</a:t>
            </a:r>
            <a:r>
              <a:rPr lang="en-US" sz="3200" dirty="0"/>
              <a:t>/</a:t>
            </a:r>
            <a:r>
              <a:rPr lang="en-US" sz="3200" dirty="0" err="1"/>
              <a:t>Exascale</a:t>
            </a:r>
            <a:r>
              <a:rPr lang="en-US" sz="3200" dirty="0"/>
              <a:t> Computing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High-performance computing (HPC)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Terascale computing</a:t>
            </a:r>
            <a:r>
              <a:rPr lang="en-US" dirty="0"/>
              <a:t> is the ability of a computer to process one trillion floating point operations per second (teraflops)</a:t>
            </a:r>
          </a:p>
          <a:p>
            <a:pPr lvl="2"/>
            <a:r>
              <a:rPr lang="en-US" dirty="0"/>
              <a:t>Research is focusing on creating multi-core processors with tens to hundreds of cores used in conjunction with multithreaded hardware and software to achieve teraflop performance</a:t>
            </a:r>
          </a:p>
          <a:p>
            <a:pPr lvl="1"/>
            <a:r>
              <a:rPr lang="en-US" dirty="0"/>
              <a:t>The next development is expected to be </a:t>
            </a:r>
            <a:r>
              <a:rPr lang="en-US" b="1" dirty="0">
                <a:solidFill>
                  <a:srgbClr val="0070C0"/>
                </a:solidFill>
              </a:rPr>
              <a:t>exascale computing </a:t>
            </a:r>
            <a:r>
              <a:rPr lang="en-US" dirty="0"/>
              <a:t>that can process data at exaflop (1,000 petaflops) speeds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C70C209-EA03-48F9-820C-108C5D54F1BC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7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Quantum Computing</a:t>
            </a:r>
          </a:p>
        </p:txBody>
      </p:sp>
      <p:sp>
        <p:nvSpPr>
          <p:cNvPr id="63490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5338936" cy="5148572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rgbClr val="0070C0"/>
                </a:solidFill>
              </a:rPr>
              <a:t>Quantum computing </a:t>
            </a:r>
            <a:r>
              <a:rPr lang="en-US" sz="2600" dirty="0"/>
              <a:t>applies the principles of quantum physics and quantum mechanics to computers</a:t>
            </a:r>
          </a:p>
          <a:p>
            <a:pPr lvl="1"/>
            <a:r>
              <a:rPr lang="en-US" dirty="0"/>
              <a:t>Utilizes atoms or nuclei working together as quantum bits (qubits)</a:t>
            </a:r>
          </a:p>
          <a:p>
            <a:pPr lvl="1"/>
            <a:r>
              <a:rPr lang="en-US" dirty="0"/>
              <a:t>Qubits function simultaneously as the computer’s processor and memory and can represent more than two states</a:t>
            </a:r>
          </a:p>
          <a:p>
            <a:pPr lvl="1"/>
            <a:r>
              <a:rPr lang="en-US" dirty="0"/>
              <a:t>Used for specialized applications, such as encryption and code breaking</a:t>
            </a:r>
          </a:p>
          <a:p>
            <a:endParaRPr lang="en-US" dirty="0"/>
          </a:p>
        </p:txBody>
      </p:sp>
      <p:pic>
        <p:nvPicPr>
          <p:cNvPr id="4098" name="Picture 2" descr="Figure 2-30: Quantum computer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179" y="5517232"/>
            <a:ext cx="13811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Figure 2-30 is an example of quantum computers. This vial of liquid contains a 7-qubit computer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550" y="1491475"/>
            <a:ext cx="2759922" cy="395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73AD95-8FDC-4923-A44C-554C2C6B8F8D}" type="slidenum">
              <a:rPr lang="en-US" smtClean="0"/>
              <a:pPr/>
              <a:t>72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Optical Computing and Silicon Photonics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Optical computers </a:t>
            </a:r>
            <a:r>
              <a:rPr lang="en-US" dirty="0"/>
              <a:t>use light to perform digital computations</a:t>
            </a:r>
          </a:p>
          <a:p>
            <a:pPr lvl="1"/>
            <a:r>
              <a:rPr lang="en-US" dirty="0"/>
              <a:t>Can be smaller and faster than electronic computers</a:t>
            </a:r>
          </a:p>
          <a:p>
            <a:pPr lvl="1"/>
            <a:r>
              <a:rPr lang="en-US" dirty="0"/>
              <a:t>Opto-electronic computers use both optical and electronic components</a:t>
            </a:r>
          </a:p>
          <a:p>
            <a:r>
              <a:rPr lang="en-US" dirty="0"/>
              <a:t>Silicon photonics uses light for data transfers within and among silicon chips</a:t>
            </a:r>
          </a:p>
          <a:p>
            <a:pPr lvl="1"/>
            <a:r>
              <a:rPr lang="en-US" dirty="0"/>
              <a:t>Expected to be used to transfer very large quantities of data at very high speeds between chips in servers, mainframes, and supercomputers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6451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C46FA1-EA22-4150-9A48-CDCBAE055C99}" type="slidenum">
              <a:rPr lang="en-US" smtClean="0"/>
              <a:pPr/>
              <a:t>73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In-Class Discussion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144000" cy="5308699"/>
          </a:xfrm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ROM (read-only memory). What is one important difference between ROM and RAM (random access memory)?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general operations of a machine cycle?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 the design a hypothetical computer of tomorrow, the equivalent of a desktop or notebook PC today. How big would the computer be? Would it be portable or built into furniture or some other object? Should it be wearable or embedded in a person’s body? What is the ideal computer of the future?  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 products that use computer chips and microprocessors today. What functions the chips provide to their stated products?  Discuss other products that would benefit from the inclusion of a processor in the future? What about products that would be improved if they included built-in computer processing abilities?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EE39C4-3D80-4115-A487-EF326A88F848}" type="slidenum">
              <a:rPr lang="en-US" smtClean="0"/>
              <a:pPr/>
              <a:t>74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 of the Decimal and Binary Numbering Systems</a:t>
            </a:r>
          </a:p>
        </p:txBody>
      </p:sp>
      <p:pic>
        <p:nvPicPr>
          <p:cNvPr id="3075" name="Picture 3" descr="Figure 2-3: Examples of using the decimal and binary numbering systems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16866" y="1772816"/>
            <a:ext cx="108758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Figure 2-3 shows examples of using the decimal and binary numbering system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5" y="1554440"/>
            <a:ext cx="6383369" cy="475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16E341-2909-49E0-9FA6-BFF6CF9D8D01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Coding Systems for Text-Based Data:</a:t>
            </a:r>
            <a:br>
              <a:rPr lang="en-US" sz="3200" dirty="0"/>
            </a:br>
            <a:r>
              <a:rPr lang="en-US" sz="3200" dirty="0"/>
              <a:t>ASCII and EBCDIC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4978896" cy="4605375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ASCII (American Standard Code for Information Interchange)</a:t>
            </a:r>
            <a:r>
              <a:rPr lang="en-US" dirty="0"/>
              <a:t> is the coding system traditionally used with personal computers</a:t>
            </a:r>
          </a:p>
          <a:p>
            <a:pPr lvl="1"/>
            <a:r>
              <a:rPr lang="en-US" dirty="0"/>
              <a:t>Most commonly uses 8 bits</a:t>
            </a:r>
          </a:p>
          <a:p>
            <a:r>
              <a:rPr lang="en-US" dirty="0"/>
              <a:t>EBCDIC (Extended Binary-Coded Decimal Interchange Code) </a:t>
            </a:r>
          </a:p>
          <a:p>
            <a:pPr lvl="1"/>
            <a:r>
              <a:rPr lang="en-US" dirty="0"/>
              <a:t>Developed by IBM, primarily for mainframes</a:t>
            </a:r>
          </a:p>
        </p:txBody>
      </p:sp>
      <p:pic>
        <p:nvPicPr>
          <p:cNvPr id="4099" name="Picture 3" descr="Figure 2-4: Some extended ASCII code examples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5085184"/>
            <a:ext cx="1706880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Figure 2-4 lists some extended ASCII code exampl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18456"/>
            <a:ext cx="2605149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Cengage Learning. All Rights Reserved.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87A61F-3CD7-41E7-95E7-E00CA13EB74D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16124</TotalTime>
  <Words>7385</Words>
  <Application>Microsoft Office PowerPoint</Application>
  <PresentationFormat>On-screen Show (4:3)</PresentationFormat>
  <Paragraphs>536</Paragraphs>
  <Slides>74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Arial Rounded MT Bold</vt:lpstr>
      <vt:lpstr>Calibri</vt:lpstr>
      <vt:lpstr>Ebrima</vt:lpstr>
      <vt:lpstr>Times New Roman</vt:lpstr>
      <vt:lpstr>3_Custom Design</vt:lpstr>
      <vt:lpstr>Chapter 2 The System Unit, Processing, and Memory </vt:lpstr>
      <vt:lpstr>Learning Objectives (1)</vt:lpstr>
      <vt:lpstr>Learning Objectives (2)</vt:lpstr>
      <vt:lpstr>Overview</vt:lpstr>
      <vt:lpstr>Data and Program Representation</vt:lpstr>
      <vt:lpstr>Digital Data Representation</vt:lpstr>
      <vt:lpstr>Representing Numerical Data: The Binary Numbering System</vt:lpstr>
      <vt:lpstr>Example of the Decimal and Binary Numbering Systems</vt:lpstr>
      <vt:lpstr>Coding Systems for Text-Based Data: ASCII and EBCDIC</vt:lpstr>
      <vt:lpstr>Coding Systems for Text-Based Data: Unicode</vt:lpstr>
      <vt:lpstr>Coding Systems for Other Types of Data: Graphics Data</vt:lpstr>
      <vt:lpstr>Representing Graphics Data</vt:lpstr>
      <vt:lpstr>Coding Systems for Other Types of Data: Audio and Video Data</vt:lpstr>
      <vt:lpstr>Representing Software Programs: Machine Language</vt:lpstr>
      <vt:lpstr>Quick Quiz (1)</vt:lpstr>
      <vt:lpstr>Quick Quiz (1)</vt:lpstr>
      <vt:lpstr>Inside the System Unit</vt:lpstr>
      <vt:lpstr> Inside a Desktop System Unit</vt:lpstr>
      <vt:lpstr> Inside a Tablet System Unit</vt:lpstr>
      <vt:lpstr>The Motherboard</vt:lpstr>
      <vt:lpstr>The Power Supply and Drive Bays</vt:lpstr>
      <vt:lpstr>Processors and the CPU</vt:lpstr>
      <vt:lpstr>CPU Cores</vt:lpstr>
      <vt:lpstr>Examples of CPUs</vt:lpstr>
      <vt:lpstr>The GPU</vt:lpstr>
      <vt:lpstr>Technology and You</vt:lpstr>
      <vt:lpstr>Processing Speed</vt:lpstr>
      <vt:lpstr>Word Size and Cache Memory</vt:lpstr>
      <vt:lpstr>Bus Width, Bus Speed, and Bandwidth</vt:lpstr>
      <vt:lpstr>Example of Bus Width</vt:lpstr>
      <vt:lpstr>Memory</vt:lpstr>
      <vt:lpstr>Inserting RAM Memory Modules</vt:lpstr>
      <vt:lpstr>Characteristics of RAM</vt:lpstr>
      <vt:lpstr>Memory Addressing</vt:lpstr>
      <vt:lpstr>Registers and ROM</vt:lpstr>
      <vt:lpstr>Flash Memory</vt:lpstr>
      <vt:lpstr>Fans, Heat Sinks, and Other Cooling Components</vt:lpstr>
      <vt:lpstr>Other Types of Cooling Systems</vt:lpstr>
      <vt:lpstr>Examples of Computer Cooling Methods</vt:lpstr>
      <vt:lpstr>Expansion Slots and Expansion Cards</vt:lpstr>
      <vt:lpstr>Examples of Expansion Cards and Adapters</vt:lpstr>
      <vt:lpstr>Buses</vt:lpstr>
      <vt:lpstr>Examples of Buses and Expansion Slots</vt:lpstr>
      <vt:lpstr>PCI, PCIe, and USB</vt:lpstr>
      <vt:lpstr>Ports and Connectors</vt:lpstr>
      <vt:lpstr>Examples of Typical Ports and Connectors</vt:lpstr>
      <vt:lpstr>USB Hubs</vt:lpstr>
      <vt:lpstr>How It Works</vt:lpstr>
      <vt:lpstr>Ports and Connectors: Tablets and Smartphones</vt:lpstr>
      <vt:lpstr>Examples of Typical Ports for Tablets and Tablet Docks</vt:lpstr>
      <vt:lpstr>Quick Quiz (2)</vt:lpstr>
      <vt:lpstr>Quick Quiz (2)</vt:lpstr>
      <vt:lpstr>How the CPU Works</vt:lpstr>
      <vt:lpstr>Inside the Industry</vt:lpstr>
      <vt:lpstr>CPU Core Components</vt:lpstr>
      <vt:lpstr>CPU Core Components (cont’d)</vt:lpstr>
      <vt:lpstr>Inside a CPU Core</vt:lpstr>
      <vt:lpstr>The System Clock</vt:lpstr>
      <vt:lpstr>Clock Speed</vt:lpstr>
      <vt:lpstr>The Machine Cycle</vt:lpstr>
      <vt:lpstr>Making Computers Faster and Better Now and in the Future</vt:lpstr>
      <vt:lpstr>Making Computers Faster and Better Now and in the Future (cont’d)</vt:lpstr>
      <vt:lpstr>Strategies for Making Faster and Better Computers: Pipelining</vt:lpstr>
      <vt:lpstr>Multiprocessing and Parallel Processing</vt:lpstr>
      <vt:lpstr>Improved Architecture and Materials</vt:lpstr>
      <vt:lpstr>Improved Architecture and Materials (cont’d)</vt:lpstr>
      <vt:lpstr>Trend</vt:lpstr>
      <vt:lpstr>3D Chips</vt:lpstr>
      <vt:lpstr>Nanotechnology</vt:lpstr>
      <vt:lpstr>Examples of Nanotechnology</vt:lpstr>
      <vt:lpstr>Terascale/Exascale Computing</vt:lpstr>
      <vt:lpstr>Quantum Computing</vt:lpstr>
      <vt:lpstr>Optical Computing and Silicon Photonics</vt:lpstr>
      <vt:lpstr>In-Class Discussion</vt:lpstr>
    </vt:vector>
  </TitlesOfParts>
  <Company>Course Technology/Thomson Learning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Debbie</dc:creator>
  <cp:lastModifiedBy>Shaoyi He</cp:lastModifiedBy>
  <cp:revision>1090</cp:revision>
  <dcterms:created xsi:type="dcterms:W3CDTF">2001-10-31T20:12:47Z</dcterms:created>
  <dcterms:modified xsi:type="dcterms:W3CDTF">2019-04-09T15:54:03Z</dcterms:modified>
</cp:coreProperties>
</file>